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94" r:id="rId5"/>
    <p:sldId id="259" r:id="rId6"/>
    <p:sldId id="260" r:id="rId7"/>
    <p:sldId id="261" r:id="rId8"/>
    <p:sldId id="262" r:id="rId9"/>
    <p:sldId id="263" r:id="rId10"/>
    <p:sldId id="290" r:id="rId11"/>
    <p:sldId id="264" r:id="rId12"/>
    <p:sldId id="265" r:id="rId13"/>
    <p:sldId id="266" r:id="rId14"/>
    <p:sldId id="267" r:id="rId15"/>
    <p:sldId id="268" r:id="rId16"/>
    <p:sldId id="269" r:id="rId17"/>
    <p:sldId id="271" r:id="rId18"/>
    <p:sldId id="272" r:id="rId19"/>
    <p:sldId id="273" r:id="rId20"/>
    <p:sldId id="274" r:id="rId21"/>
    <p:sldId id="275" r:id="rId22"/>
    <p:sldId id="276" r:id="rId23"/>
    <p:sldId id="279" r:id="rId24"/>
    <p:sldId id="277" r:id="rId25"/>
    <p:sldId id="278" r:id="rId26"/>
    <p:sldId id="280" r:id="rId27"/>
    <p:sldId id="281" r:id="rId28"/>
    <p:sldId id="282" r:id="rId29"/>
    <p:sldId id="283" r:id="rId30"/>
    <p:sldId id="293" r:id="rId31"/>
    <p:sldId id="284" r:id="rId32"/>
    <p:sldId id="291" r:id="rId33"/>
    <p:sldId id="292" r:id="rId34"/>
    <p:sldId id="285" r:id="rId35"/>
    <p:sldId id="286" r:id="rId36"/>
    <p:sldId id="287" r:id="rId37"/>
    <p:sldId id="289" r:id="rId38"/>
  </p:sldIdLst>
  <p:sldSz cx="9144000" cy="5143500" type="screen16x9"/>
  <p:notesSz cx="6858000" cy="9144000"/>
  <p:embeddedFontLst>
    <p:embeddedFont>
      <p:font typeface="Amatic SC" pitchFamily="2" charset="-79"/>
      <p:regular r:id="rId40"/>
      <p:bold r:id="rId41"/>
    </p:embeddedFont>
    <p:embeddedFont>
      <p:font typeface="Source Code Pro" panose="020B0509030403020204" pitchFamily="49"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5"/>
    <p:restoredTop sz="94710"/>
  </p:normalViewPr>
  <p:slideViewPr>
    <p:cSldViewPr snapToGrid="0">
      <p:cViewPr varScale="1">
        <p:scale>
          <a:sx n="153" d="100"/>
          <a:sy n="153" d="100"/>
        </p:scale>
        <p:origin x="184" y="8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305050b1a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305050b1a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305050b1a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305050b1a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da4d916df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da4d916df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305050b1a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305050b1a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305050b1a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305050b1a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da4d916df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da4d916df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da4d916df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da4d916df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da4d916df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da4d916df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da4d916df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da4d916df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da4d916df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da4d916df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da4d916df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da4d916df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da4d916df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da4d916d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a4d916df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a4d916df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da4d916df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da4d916df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a4d916df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a4d916df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da4d916df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da4d916df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da4d916df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da4d916d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da4d916df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da4d916df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da4d916df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da4d916df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da4d916df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da4d916df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da4d916df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da4d916df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da4d916d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da4d916df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da4d916d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da4d916d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da4d916df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da4d916df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305050b1a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305050b1a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da4d916df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da4d916df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da4d916d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da4d916d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da4d916df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da4d916df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da4d916df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da4d916d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da4d916df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da4d916df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da4d916df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da4d916df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2100"/>
              <a:buNone/>
              <a:defRPr sz="2100" b="1">
                <a:solidFill>
                  <a:schemeClr val="accent1"/>
                </a:solidFill>
              </a:defRPr>
            </a:lvl1pPr>
            <a:lvl2pPr lvl="1" algn="ctr" rtl="0">
              <a:lnSpc>
                <a:spcPct val="100000"/>
              </a:lnSpc>
              <a:spcBef>
                <a:spcPts val="0"/>
              </a:spcBef>
              <a:spcAft>
                <a:spcPts val="0"/>
              </a:spcAft>
              <a:buClr>
                <a:schemeClr val="accent1"/>
              </a:buClr>
              <a:buSzPts val="2100"/>
              <a:buNone/>
              <a:defRPr sz="2100" b="1">
                <a:solidFill>
                  <a:schemeClr val="accent1"/>
                </a:solidFill>
              </a:defRPr>
            </a:lvl2pPr>
            <a:lvl3pPr lvl="2" algn="ctr" rtl="0">
              <a:lnSpc>
                <a:spcPct val="100000"/>
              </a:lnSpc>
              <a:spcBef>
                <a:spcPts val="0"/>
              </a:spcBef>
              <a:spcAft>
                <a:spcPts val="0"/>
              </a:spcAft>
              <a:buClr>
                <a:schemeClr val="accent1"/>
              </a:buClr>
              <a:buSzPts val="2100"/>
              <a:buNone/>
              <a:defRPr sz="2100" b="1">
                <a:solidFill>
                  <a:schemeClr val="accent1"/>
                </a:solidFill>
              </a:defRPr>
            </a:lvl3pPr>
            <a:lvl4pPr lvl="3" algn="ctr" rtl="0">
              <a:lnSpc>
                <a:spcPct val="100000"/>
              </a:lnSpc>
              <a:spcBef>
                <a:spcPts val="0"/>
              </a:spcBef>
              <a:spcAft>
                <a:spcPts val="0"/>
              </a:spcAft>
              <a:buClr>
                <a:schemeClr val="accent1"/>
              </a:buClr>
              <a:buSzPts val="2100"/>
              <a:buNone/>
              <a:defRPr sz="2100" b="1">
                <a:solidFill>
                  <a:schemeClr val="accent1"/>
                </a:solidFill>
              </a:defRPr>
            </a:lvl4pPr>
            <a:lvl5pPr lvl="4" algn="ctr" rtl="0">
              <a:lnSpc>
                <a:spcPct val="100000"/>
              </a:lnSpc>
              <a:spcBef>
                <a:spcPts val="0"/>
              </a:spcBef>
              <a:spcAft>
                <a:spcPts val="0"/>
              </a:spcAft>
              <a:buClr>
                <a:schemeClr val="accent1"/>
              </a:buClr>
              <a:buSzPts val="2100"/>
              <a:buNone/>
              <a:defRPr sz="2100" b="1">
                <a:solidFill>
                  <a:schemeClr val="accent1"/>
                </a:solidFill>
              </a:defRPr>
            </a:lvl5pPr>
            <a:lvl6pPr lvl="5" algn="ctr" rtl="0">
              <a:lnSpc>
                <a:spcPct val="100000"/>
              </a:lnSpc>
              <a:spcBef>
                <a:spcPts val="0"/>
              </a:spcBef>
              <a:spcAft>
                <a:spcPts val="0"/>
              </a:spcAft>
              <a:buClr>
                <a:schemeClr val="accent1"/>
              </a:buClr>
              <a:buSzPts val="2100"/>
              <a:buNone/>
              <a:defRPr sz="2100" b="1">
                <a:solidFill>
                  <a:schemeClr val="accent1"/>
                </a:solidFill>
              </a:defRPr>
            </a:lvl6pPr>
            <a:lvl7pPr lvl="6" algn="ctr" rtl="0">
              <a:lnSpc>
                <a:spcPct val="100000"/>
              </a:lnSpc>
              <a:spcBef>
                <a:spcPts val="0"/>
              </a:spcBef>
              <a:spcAft>
                <a:spcPts val="0"/>
              </a:spcAft>
              <a:buClr>
                <a:schemeClr val="accent1"/>
              </a:buClr>
              <a:buSzPts val="2100"/>
              <a:buNone/>
              <a:defRPr sz="2100" b="1">
                <a:solidFill>
                  <a:schemeClr val="accent1"/>
                </a:solidFill>
              </a:defRPr>
            </a:lvl7pPr>
            <a:lvl8pPr lvl="7" algn="ctr" rtl="0">
              <a:lnSpc>
                <a:spcPct val="100000"/>
              </a:lnSpc>
              <a:spcBef>
                <a:spcPts val="0"/>
              </a:spcBef>
              <a:spcAft>
                <a:spcPts val="0"/>
              </a:spcAft>
              <a:buClr>
                <a:schemeClr val="accent1"/>
              </a:buClr>
              <a:buSzPts val="2100"/>
              <a:buNone/>
              <a:defRPr sz="2100" b="1">
                <a:solidFill>
                  <a:schemeClr val="accent1"/>
                </a:solidFill>
              </a:defRPr>
            </a:lvl8pPr>
            <a:lvl9pPr lvl="8" algn="ctr" rtl="0">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12000">
                <a:solidFill>
                  <a:schemeClr val="lt1"/>
                </a:solidFill>
                <a:highlight>
                  <a:schemeClr val="accent1"/>
                </a:highlight>
              </a:defRPr>
            </a:lvl1pPr>
            <a:lvl2pPr lvl="1" algn="ctr" rtl="0">
              <a:spcBef>
                <a:spcPts val="0"/>
              </a:spcBef>
              <a:spcAft>
                <a:spcPts val="0"/>
              </a:spcAft>
              <a:buClr>
                <a:schemeClr val="lt1"/>
              </a:buClr>
              <a:buSzPts val="12000"/>
              <a:buNone/>
              <a:defRPr sz="12000">
                <a:solidFill>
                  <a:schemeClr val="lt1"/>
                </a:solidFill>
                <a:highlight>
                  <a:schemeClr val="accent1"/>
                </a:highlight>
              </a:defRPr>
            </a:lvl2pPr>
            <a:lvl3pPr lvl="2" algn="ctr" rtl="0">
              <a:spcBef>
                <a:spcPts val="0"/>
              </a:spcBef>
              <a:spcAft>
                <a:spcPts val="0"/>
              </a:spcAft>
              <a:buClr>
                <a:schemeClr val="lt1"/>
              </a:buClr>
              <a:buSzPts val="12000"/>
              <a:buNone/>
              <a:defRPr sz="12000">
                <a:solidFill>
                  <a:schemeClr val="lt1"/>
                </a:solidFill>
                <a:highlight>
                  <a:schemeClr val="accent1"/>
                </a:highlight>
              </a:defRPr>
            </a:lvl3pPr>
            <a:lvl4pPr lvl="3" algn="ctr" rtl="0">
              <a:spcBef>
                <a:spcPts val="0"/>
              </a:spcBef>
              <a:spcAft>
                <a:spcPts val="0"/>
              </a:spcAft>
              <a:buClr>
                <a:schemeClr val="lt1"/>
              </a:buClr>
              <a:buSzPts val="12000"/>
              <a:buNone/>
              <a:defRPr sz="12000">
                <a:solidFill>
                  <a:schemeClr val="lt1"/>
                </a:solidFill>
                <a:highlight>
                  <a:schemeClr val="accent1"/>
                </a:highlight>
              </a:defRPr>
            </a:lvl4pPr>
            <a:lvl5pPr lvl="4" algn="ctr" rtl="0">
              <a:spcBef>
                <a:spcPts val="0"/>
              </a:spcBef>
              <a:spcAft>
                <a:spcPts val="0"/>
              </a:spcAft>
              <a:buClr>
                <a:schemeClr val="lt1"/>
              </a:buClr>
              <a:buSzPts val="12000"/>
              <a:buNone/>
              <a:defRPr sz="12000">
                <a:solidFill>
                  <a:schemeClr val="lt1"/>
                </a:solidFill>
                <a:highlight>
                  <a:schemeClr val="accent1"/>
                </a:highlight>
              </a:defRPr>
            </a:lvl5pPr>
            <a:lvl6pPr lvl="5" algn="ctr" rtl="0">
              <a:spcBef>
                <a:spcPts val="0"/>
              </a:spcBef>
              <a:spcAft>
                <a:spcPts val="0"/>
              </a:spcAft>
              <a:buClr>
                <a:schemeClr val="lt1"/>
              </a:buClr>
              <a:buSzPts val="12000"/>
              <a:buNone/>
              <a:defRPr sz="12000">
                <a:solidFill>
                  <a:schemeClr val="lt1"/>
                </a:solidFill>
                <a:highlight>
                  <a:schemeClr val="accent1"/>
                </a:highlight>
              </a:defRPr>
            </a:lvl6pPr>
            <a:lvl7pPr lvl="6" algn="ctr" rtl="0">
              <a:spcBef>
                <a:spcPts val="0"/>
              </a:spcBef>
              <a:spcAft>
                <a:spcPts val="0"/>
              </a:spcAft>
              <a:buClr>
                <a:schemeClr val="lt1"/>
              </a:buClr>
              <a:buSzPts val="12000"/>
              <a:buNone/>
              <a:defRPr sz="12000">
                <a:solidFill>
                  <a:schemeClr val="lt1"/>
                </a:solidFill>
                <a:highlight>
                  <a:schemeClr val="accent1"/>
                </a:highlight>
              </a:defRPr>
            </a:lvl7pPr>
            <a:lvl8pPr lvl="7" algn="ctr" rtl="0">
              <a:spcBef>
                <a:spcPts val="0"/>
              </a:spcBef>
              <a:spcAft>
                <a:spcPts val="0"/>
              </a:spcAft>
              <a:buClr>
                <a:schemeClr val="lt1"/>
              </a:buClr>
              <a:buSzPts val="12000"/>
              <a:buNone/>
              <a:defRPr sz="12000">
                <a:solidFill>
                  <a:schemeClr val="lt1"/>
                </a:solidFill>
                <a:highlight>
                  <a:schemeClr val="accent1"/>
                </a:highlight>
              </a:defRPr>
            </a:lvl8pPr>
            <a:lvl9pPr lvl="8" algn="ctr" rtl="0">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rtl="0">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rtl="0">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rtl="0">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rtl="0">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rtl="0">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rtl="0">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rtl="0">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rtl="0">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accent1"/>
              </a:buClr>
              <a:buSzPts val="1800"/>
              <a:buChar char="●"/>
              <a:defRPr>
                <a:solidFill>
                  <a:schemeClr val="accent1"/>
                </a:solidFill>
                <a:highlight>
                  <a:schemeClr val="lt1"/>
                </a:highlight>
              </a:defRPr>
            </a:lvl1pPr>
            <a:lvl2pPr marL="914400" lvl="1" indent="-317500" rtl="0">
              <a:spcBef>
                <a:spcPts val="1600"/>
              </a:spcBef>
              <a:spcAft>
                <a:spcPts val="0"/>
              </a:spcAft>
              <a:buClr>
                <a:schemeClr val="accent1"/>
              </a:buClr>
              <a:buSzPts val="1400"/>
              <a:buChar char="○"/>
              <a:defRPr>
                <a:solidFill>
                  <a:schemeClr val="accent1"/>
                </a:solidFill>
                <a:highlight>
                  <a:schemeClr val="lt1"/>
                </a:highlight>
              </a:defRPr>
            </a:lvl2pPr>
            <a:lvl3pPr marL="1371600" lvl="2" indent="-317500" rtl="0">
              <a:spcBef>
                <a:spcPts val="1600"/>
              </a:spcBef>
              <a:spcAft>
                <a:spcPts val="0"/>
              </a:spcAft>
              <a:buClr>
                <a:schemeClr val="accent1"/>
              </a:buClr>
              <a:buSzPts val="1400"/>
              <a:buChar char="■"/>
              <a:defRPr>
                <a:solidFill>
                  <a:schemeClr val="accent1"/>
                </a:solidFill>
                <a:highlight>
                  <a:schemeClr val="lt1"/>
                </a:highlight>
              </a:defRPr>
            </a:lvl3pPr>
            <a:lvl4pPr marL="1828800" lvl="3" indent="-317500" rtl="0">
              <a:spcBef>
                <a:spcPts val="1600"/>
              </a:spcBef>
              <a:spcAft>
                <a:spcPts val="0"/>
              </a:spcAft>
              <a:buClr>
                <a:schemeClr val="accent1"/>
              </a:buClr>
              <a:buSzPts val="1400"/>
              <a:buChar char="●"/>
              <a:defRPr>
                <a:solidFill>
                  <a:schemeClr val="accent1"/>
                </a:solidFill>
                <a:highlight>
                  <a:schemeClr val="lt1"/>
                </a:highlight>
              </a:defRPr>
            </a:lvl4pPr>
            <a:lvl5pPr marL="2286000" lvl="4" indent="-317500" rtl="0">
              <a:spcBef>
                <a:spcPts val="1600"/>
              </a:spcBef>
              <a:spcAft>
                <a:spcPts val="0"/>
              </a:spcAft>
              <a:buClr>
                <a:schemeClr val="accent1"/>
              </a:buClr>
              <a:buSzPts val="1400"/>
              <a:buChar char="○"/>
              <a:defRPr>
                <a:solidFill>
                  <a:schemeClr val="accent1"/>
                </a:solidFill>
                <a:highlight>
                  <a:schemeClr val="lt1"/>
                </a:highlight>
              </a:defRPr>
            </a:lvl5pPr>
            <a:lvl6pPr marL="2743200" lvl="5" indent="-317500" rtl="0">
              <a:spcBef>
                <a:spcPts val="1600"/>
              </a:spcBef>
              <a:spcAft>
                <a:spcPts val="0"/>
              </a:spcAft>
              <a:buClr>
                <a:schemeClr val="accent1"/>
              </a:buClr>
              <a:buSzPts val="1400"/>
              <a:buChar char="■"/>
              <a:defRPr>
                <a:solidFill>
                  <a:schemeClr val="accent1"/>
                </a:solidFill>
                <a:highlight>
                  <a:schemeClr val="lt1"/>
                </a:highlight>
              </a:defRPr>
            </a:lvl6pPr>
            <a:lvl7pPr marL="3200400" lvl="6" indent="-317500" rtl="0">
              <a:spcBef>
                <a:spcPts val="1600"/>
              </a:spcBef>
              <a:spcAft>
                <a:spcPts val="0"/>
              </a:spcAft>
              <a:buClr>
                <a:schemeClr val="accent1"/>
              </a:buClr>
              <a:buSzPts val="1400"/>
              <a:buChar char="●"/>
              <a:defRPr>
                <a:solidFill>
                  <a:schemeClr val="accent1"/>
                </a:solidFill>
                <a:highlight>
                  <a:schemeClr val="lt1"/>
                </a:highlight>
              </a:defRPr>
            </a:lvl7pPr>
            <a:lvl8pPr marL="3657600" lvl="7" indent="-317500" rtl="0">
              <a:spcBef>
                <a:spcPts val="1600"/>
              </a:spcBef>
              <a:spcAft>
                <a:spcPts val="0"/>
              </a:spcAft>
              <a:buClr>
                <a:schemeClr val="accent1"/>
              </a:buClr>
              <a:buSzPts val="1400"/>
              <a:buChar char="○"/>
              <a:defRPr>
                <a:solidFill>
                  <a:schemeClr val="accent1"/>
                </a:solidFill>
                <a:highlight>
                  <a:schemeClr val="lt1"/>
                </a:highlight>
              </a:defRPr>
            </a:lvl8pPr>
            <a:lvl9pPr marL="4114800" lvl="8" indent="-317500" rtl="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Source Code Pro"/>
                <a:ea typeface="Source Code Pro"/>
                <a:cs typeface="Source Code Pro"/>
                <a:sym typeface="Source Code Pro"/>
              </a:defRPr>
            </a:lvl1pPr>
            <a:lvl2pPr lvl="1" algn="r" rtl="0">
              <a:buNone/>
              <a:defRPr sz="1000">
                <a:solidFill>
                  <a:schemeClr val="accent1"/>
                </a:solidFill>
                <a:latin typeface="Source Code Pro"/>
                <a:ea typeface="Source Code Pro"/>
                <a:cs typeface="Source Code Pro"/>
                <a:sym typeface="Source Code Pro"/>
              </a:defRPr>
            </a:lvl2pPr>
            <a:lvl3pPr lvl="2" algn="r" rtl="0">
              <a:buNone/>
              <a:defRPr sz="1000">
                <a:solidFill>
                  <a:schemeClr val="accent1"/>
                </a:solidFill>
                <a:latin typeface="Source Code Pro"/>
                <a:ea typeface="Source Code Pro"/>
                <a:cs typeface="Source Code Pro"/>
                <a:sym typeface="Source Code Pro"/>
              </a:defRPr>
            </a:lvl3pPr>
            <a:lvl4pPr lvl="3" algn="r" rtl="0">
              <a:buNone/>
              <a:defRPr sz="1000">
                <a:solidFill>
                  <a:schemeClr val="accent1"/>
                </a:solidFill>
                <a:latin typeface="Source Code Pro"/>
                <a:ea typeface="Source Code Pro"/>
                <a:cs typeface="Source Code Pro"/>
                <a:sym typeface="Source Code Pro"/>
              </a:defRPr>
            </a:lvl4pPr>
            <a:lvl5pPr lvl="4" algn="r" rtl="0">
              <a:buNone/>
              <a:defRPr sz="1000">
                <a:solidFill>
                  <a:schemeClr val="accent1"/>
                </a:solidFill>
                <a:latin typeface="Source Code Pro"/>
                <a:ea typeface="Source Code Pro"/>
                <a:cs typeface="Source Code Pro"/>
                <a:sym typeface="Source Code Pro"/>
              </a:defRPr>
            </a:lvl5pPr>
            <a:lvl6pPr lvl="5" algn="r" rtl="0">
              <a:buNone/>
              <a:defRPr sz="1000">
                <a:solidFill>
                  <a:schemeClr val="accent1"/>
                </a:solidFill>
                <a:latin typeface="Source Code Pro"/>
                <a:ea typeface="Source Code Pro"/>
                <a:cs typeface="Source Code Pro"/>
                <a:sym typeface="Source Code Pro"/>
              </a:defRPr>
            </a:lvl6pPr>
            <a:lvl7pPr lvl="6" algn="r" rtl="0">
              <a:buNone/>
              <a:defRPr sz="1000">
                <a:solidFill>
                  <a:schemeClr val="accent1"/>
                </a:solidFill>
                <a:latin typeface="Source Code Pro"/>
                <a:ea typeface="Source Code Pro"/>
                <a:cs typeface="Source Code Pro"/>
                <a:sym typeface="Source Code Pro"/>
              </a:defRPr>
            </a:lvl7pPr>
            <a:lvl8pPr lvl="7" algn="r" rtl="0">
              <a:buNone/>
              <a:defRPr sz="1000">
                <a:solidFill>
                  <a:schemeClr val="accent1"/>
                </a:solidFill>
                <a:latin typeface="Source Code Pro"/>
                <a:ea typeface="Source Code Pro"/>
                <a:cs typeface="Source Code Pro"/>
                <a:sym typeface="Source Code Pro"/>
              </a:defRPr>
            </a:lvl8pPr>
            <a:lvl9pPr lvl="8" algn="r" rtl="0">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2" name="Picture 1">
            <a:extLst>
              <a:ext uri="{FF2B5EF4-FFF2-40B4-BE49-F238E27FC236}">
                <a16:creationId xmlns:a16="http://schemas.microsoft.com/office/drawing/2014/main" id="{2AF54303-D8C2-C746-B4EF-E70E1BB49375}"/>
              </a:ext>
            </a:extLst>
          </p:cNvPr>
          <p:cNvPicPr>
            <a:picLocks noChangeAspect="1"/>
          </p:cNvPicPr>
          <p:nvPr/>
        </p:nvPicPr>
        <p:blipFill>
          <a:blip r:embed="rId3">
            <a:alphaModFix amt="20000"/>
          </a:blip>
          <a:stretch>
            <a:fillRect/>
          </a:stretch>
        </p:blipFill>
        <p:spPr>
          <a:xfrm>
            <a:off x="0" y="1"/>
            <a:ext cx="9144000" cy="5143499"/>
          </a:xfrm>
          <a:prstGeom prst="rect">
            <a:avLst/>
          </a:prstGeom>
        </p:spPr>
      </p:pic>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GROUP-1: Twitter sentiment analysis</a:t>
            </a:r>
            <a:endParaRPr dirty="0"/>
          </a:p>
        </p:txBody>
      </p:sp>
      <p:pic>
        <p:nvPicPr>
          <p:cNvPr id="3" name="Picture 2">
            <a:extLst>
              <a:ext uri="{FF2B5EF4-FFF2-40B4-BE49-F238E27FC236}">
                <a16:creationId xmlns:a16="http://schemas.microsoft.com/office/drawing/2014/main" id="{13CC41C2-B7E2-EA4F-B3C8-1F922B8BB9D4}"/>
              </a:ext>
            </a:extLst>
          </p:cNvPr>
          <p:cNvPicPr>
            <a:picLocks noChangeAspect="1"/>
          </p:cNvPicPr>
          <p:nvPr/>
        </p:nvPicPr>
        <p:blipFill>
          <a:blip r:embed="rId4"/>
          <a:stretch>
            <a:fillRect/>
          </a:stretch>
        </p:blipFill>
        <p:spPr>
          <a:xfrm>
            <a:off x="5996609" y="3401107"/>
            <a:ext cx="3147391" cy="17423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DEF6-26F6-1645-8479-9563FC771357}"/>
              </a:ext>
            </a:extLst>
          </p:cNvPr>
          <p:cNvSpPr>
            <a:spLocks noGrp="1"/>
          </p:cNvSpPr>
          <p:nvPr>
            <p:ph type="title"/>
          </p:nvPr>
        </p:nvSpPr>
        <p:spPr/>
        <p:txBody>
          <a:bodyPr/>
          <a:lstStyle/>
          <a:p>
            <a:r>
              <a:rPr lang="en-US" dirty="0"/>
              <a:t>Clean And processed </a:t>
            </a:r>
            <a:r>
              <a:rPr lang="en-US" dirty="0" err="1"/>
              <a:t>Dataframe</a:t>
            </a:r>
            <a:endParaRPr lang="en-US" dirty="0"/>
          </a:p>
        </p:txBody>
      </p:sp>
      <p:pic>
        <p:nvPicPr>
          <p:cNvPr id="4" name="Picture 3">
            <a:extLst>
              <a:ext uri="{FF2B5EF4-FFF2-40B4-BE49-F238E27FC236}">
                <a16:creationId xmlns:a16="http://schemas.microsoft.com/office/drawing/2014/main" id="{A08C21DB-22BB-784C-8ACA-A776F6B99CE0}"/>
              </a:ext>
            </a:extLst>
          </p:cNvPr>
          <p:cNvPicPr>
            <a:picLocks noChangeAspect="1"/>
          </p:cNvPicPr>
          <p:nvPr/>
        </p:nvPicPr>
        <p:blipFill>
          <a:blip r:embed="rId2"/>
          <a:stretch>
            <a:fillRect/>
          </a:stretch>
        </p:blipFill>
        <p:spPr>
          <a:xfrm>
            <a:off x="0" y="1267240"/>
            <a:ext cx="9171660" cy="34825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580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a:t>
            </a:r>
            <a:endParaRPr/>
          </a:p>
        </p:txBody>
      </p:sp>
      <p:sp>
        <p:nvSpPr>
          <p:cNvPr id="106" name="Google Shape;106;p21"/>
          <p:cNvSpPr txBox="1">
            <a:spLocks noGrp="1"/>
          </p:cNvSpPr>
          <p:nvPr>
            <p:ph type="body" idx="1"/>
          </p:nvPr>
        </p:nvSpPr>
        <p:spPr>
          <a:xfrm>
            <a:off x="4847400" y="1228675"/>
            <a:ext cx="3984900" cy="3822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err="1"/>
              <a:t>Analyzing</a:t>
            </a:r>
            <a:r>
              <a:rPr lang="en" dirty="0"/>
              <a:t> the text based on airline sentiment we found that there are more negative tweets than positives.</a:t>
            </a:r>
            <a:endParaRPr dirty="0"/>
          </a:p>
        </p:txBody>
      </p:sp>
      <p:pic>
        <p:nvPicPr>
          <p:cNvPr id="107" name="Google Shape;107;p21"/>
          <p:cNvPicPr preferRelativeResize="0"/>
          <p:nvPr/>
        </p:nvPicPr>
        <p:blipFill>
          <a:blip r:embed="rId3">
            <a:alphaModFix/>
          </a:blip>
          <a:stretch>
            <a:fillRect/>
          </a:stretch>
        </p:blipFill>
        <p:spPr>
          <a:xfrm>
            <a:off x="174464" y="1093850"/>
            <a:ext cx="4122061" cy="404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body" idx="1"/>
          </p:nvPr>
        </p:nvSpPr>
        <p:spPr>
          <a:xfrm>
            <a:off x="0" y="0"/>
            <a:ext cx="8520600" cy="677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900" b="1">
                <a:solidFill>
                  <a:schemeClr val="accent1"/>
                </a:solidFill>
                <a:latin typeface="Amatic SC"/>
                <a:ea typeface="Amatic SC"/>
                <a:cs typeface="Amatic SC"/>
                <a:sym typeface="Amatic SC"/>
              </a:rPr>
              <a:t>Visualising based on tweet timing </a:t>
            </a:r>
            <a:endParaRPr sz="500"/>
          </a:p>
        </p:txBody>
      </p:sp>
      <p:pic>
        <p:nvPicPr>
          <p:cNvPr id="113" name="Google Shape;113;p22"/>
          <p:cNvPicPr preferRelativeResize="0"/>
          <p:nvPr/>
        </p:nvPicPr>
        <p:blipFill>
          <a:blip r:embed="rId3">
            <a:alphaModFix/>
          </a:blip>
          <a:stretch>
            <a:fillRect/>
          </a:stretch>
        </p:blipFill>
        <p:spPr>
          <a:xfrm>
            <a:off x="152400" y="830100"/>
            <a:ext cx="3019950" cy="2682850"/>
          </a:xfrm>
          <a:prstGeom prst="rect">
            <a:avLst/>
          </a:prstGeom>
          <a:noFill/>
          <a:ln>
            <a:noFill/>
          </a:ln>
        </p:spPr>
      </p:pic>
      <p:pic>
        <p:nvPicPr>
          <p:cNvPr id="114" name="Google Shape;114;p22"/>
          <p:cNvPicPr preferRelativeResize="0"/>
          <p:nvPr/>
        </p:nvPicPr>
        <p:blipFill>
          <a:blip r:embed="rId4">
            <a:alphaModFix/>
          </a:blip>
          <a:stretch>
            <a:fillRect/>
          </a:stretch>
        </p:blipFill>
        <p:spPr>
          <a:xfrm>
            <a:off x="3172350" y="677700"/>
            <a:ext cx="3292650" cy="2789900"/>
          </a:xfrm>
          <a:prstGeom prst="rect">
            <a:avLst/>
          </a:prstGeom>
          <a:noFill/>
          <a:ln>
            <a:noFill/>
          </a:ln>
        </p:spPr>
      </p:pic>
      <p:pic>
        <p:nvPicPr>
          <p:cNvPr id="115" name="Google Shape;115;p22"/>
          <p:cNvPicPr preferRelativeResize="0"/>
          <p:nvPr/>
        </p:nvPicPr>
        <p:blipFill>
          <a:blip r:embed="rId5">
            <a:alphaModFix/>
          </a:blip>
          <a:stretch>
            <a:fillRect/>
          </a:stretch>
        </p:blipFill>
        <p:spPr>
          <a:xfrm>
            <a:off x="6465000" y="632050"/>
            <a:ext cx="2679000" cy="2880900"/>
          </a:xfrm>
          <a:prstGeom prst="rect">
            <a:avLst/>
          </a:prstGeom>
          <a:noFill/>
          <a:ln>
            <a:noFill/>
          </a:ln>
        </p:spPr>
      </p:pic>
      <p:sp>
        <p:nvSpPr>
          <p:cNvPr id="116" name="Google Shape;116;p22"/>
          <p:cNvSpPr txBox="1"/>
          <p:nvPr/>
        </p:nvSpPr>
        <p:spPr>
          <a:xfrm>
            <a:off x="277200" y="4003950"/>
            <a:ext cx="85206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ource Code Pro"/>
                <a:ea typeface="Source Code Pro"/>
                <a:cs typeface="Source Code Pro"/>
                <a:sym typeface="Source Code Pro"/>
              </a:rPr>
              <a:t>It indicates that regardless of sentiment of tweets, tweets are more frequent in day time rather than evening/night.</a:t>
            </a:r>
            <a:endParaRPr dirty="0">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23"/>
          <p:cNvSpPr txBox="1">
            <a:spLocks noGrp="1"/>
          </p:cNvSpPr>
          <p:nvPr>
            <p:ph type="body" idx="1"/>
          </p:nvPr>
        </p:nvSpPr>
        <p:spPr>
          <a:xfrm>
            <a:off x="107800" y="3849925"/>
            <a:ext cx="8724600" cy="1216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Pacific time zone has highest no. of neutral tweets</a:t>
            </a:r>
            <a:endParaRPr dirty="0"/>
          </a:p>
          <a:p>
            <a:pPr marL="457200" lvl="0" indent="-342900" algn="l" rtl="0">
              <a:spcBef>
                <a:spcPts val="0"/>
              </a:spcBef>
              <a:spcAft>
                <a:spcPts val="0"/>
              </a:spcAft>
              <a:buSzPts val="1800"/>
              <a:buChar char="●"/>
            </a:pPr>
            <a:r>
              <a:rPr lang="en" dirty="0"/>
              <a:t>Eastern time zone has highest no. of positive as well as negative tweets.</a:t>
            </a:r>
          </a:p>
          <a:p>
            <a:pPr marL="457200" lvl="0" indent="-342900" algn="l" rtl="0">
              <a:spcBef>
                <a:spcPts val="0"/>
              </a:spcBef>
              <a:spcAft>
                <a:spcPts val="0"/>
              </a:spcAft>
              <a:buSzPts val="1800"/>
              <a:buChar char="●"/>
            </a:pPr>
            <a:endParaRPr dirty="0"/>
          </a:p>
        </p:txBody>
      </p:sp>
      <p:pic>
        <p:nvPicPr>
          <p:cNvPr id="123" name="Google Shape;123;p23"/>
          <p:cNvPicPr preferRelativeResize="0"/>
          <p:nvPr/>
        </p:nvPicPr>
        <p:blipFill>
          <a:blip r:embed="rId3">
            <a:alphaModFix/>
          </a:blip>
          <a:stretch>
            <a:fillRect/>
          </a:stretch>
        </p:blipFill>
        <p:spPr>
          <a:xfrm>
            <a:off x="417443" y="77075"/>
            <a:ext cx="8309113" cy="353170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4565100" y="292850"/>
            <a:ext cx="42672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cloud</a:t>
            </a:r>
            <a:endParaRPr/>
          </a:p>
          <a:p>
            <a:pPr marL="0" lvl="0" indent="0" algn="l" rtl="0">
              <a:spcBef>
                <a:spcPts val="0"/>
              </a:spcBef>
              <a:spcAft>
                <a:spcPts val="0"/>
              </a:spcAft>
              <a:buNone/>
            </a:pPr>
            <a:endParaRPr/>
          </a:p>
        </p:txBody>
      </p:sp>
      <p:sp>
        <p:nvSpPr>
          <p:cNvPr id="129" name="Google Shape;129;p24"/>
          <p:cNvSpPr txBox="1">
            <a:spLocks noGrp="1"/>
          </p:cNvSpPr>
          <p:nvPr>
            <p:ph type="body" idx="1"/>
          </p:nvPr>
        </p:nvSpPr>
        <p:spPr>
          <a:xfrm>
            <a:off x="4004734" y="1093850"/>
            <a:ext cx="5139266" cy="3756800"/>
          </a:xfrm>
          <a:prstGeom prst="rect">
            <a:avLst/>
          </a:prstGeom>
        </p:spPr>
        <p:txBody>
          <a:bodyPr spcFirstLastPara="1" wrap="square" lIns="91425" tIns="91425" rIns="91425" bIns="91425" anchor="t" anchorCtr="0">
            <a:noAutofit/>
          </a:bodyPr>
          <a:lstStyle/>
          <a:p>
            <a:pPr lvl="0"/>
            <a:r>
              <a:rPr lang="en-IN" b="1" dirty="0"/>
              <a:t>Thank </a:t>
            </a:r>
            <a:r>
              <a:rPr lang="en-IN" dirty="0"/>
              <a:t>and </a:t>
            </a:r>
            <a:r>
              <a:rPr lang="en-IN" b="1" dirty="0"/>
              <a:t>Flight </a:t>
            </a:r>
            <a:r>
              <a:rPr lang="en-IN" dirty="0"/>
              <a:t>are the most common words in the whole text column, one being a concrete noun and the other being adjective.</a:t>
            </a:r>
          </a:p>
          <a:p>
            <a:pPr lvl="0"/>
            <a:endParaRPr lang="en-IN" dirty="0"/>
          </a:p>
          <a:p>
            <a:r>
              <a:rPr lang="en-IN" dirty="0"/>
              <a:t>People are using </a:t>
            </a:r>
            <a:r>
              <a:rPr lang="en-IN" b="1" i="1" dirty="0"/>
              <a:t>flight</a:t>
            </a:r>
            <a:r>
              <a:rPr lang="en-IN" i="1" dirty="0"/>
              <a:t> </a:t>
            </a:r>
            <a:r>
              <a:rPr lang="en-IN" dirty="0"/>
              <a:t>with other adjectives such as </a:t>
            </a:r>
            <a:r>
              <a:rPr lang="en-IN" i="1" dirty="0"/>
              <a:t>help, time, cancelled, delay, </a:t>
            </a:r>
            <a:r>
              <a:rPr lang="en-IN" dirty="0"/>
              <a:t>and other objects related to them as well such as </a:t>
            </a:r>
            <a:r>
              <a:rPr lang="en-IN" i="1" dirty="0"/>
              <a:t>bag, luggage</a:t>
            </a:r>
            <a:r>
              <a:rPr lang="en-IN" dirty="0"/>
              <a:t> </a:t>
            </a:r>
            <a:endParaRPr dirty="0"/>
          </a:p>
        </p:txBody>
      </p:sp>
      <p:pic>
        <p:nvPicPr>
          <p:cNvPr id="5" name="Picture 4">
            <a:extLst>
              <a:ext uri="{FF2B5EF4-FFF2-40B4-BE49-F238E27FC236}">
                <a16:creationId xmlns:a16="http://schemas.microsoft.com/office/drawing/2014/main" id="{815E46B6-AEC0-244F-9CCC-0EBE68CD79D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4496" y="786483"/>
            <a:ext cx="2962170" cy="3756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896125" y="0"/>
            <a:ext cx="4936200" cy="122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cloud of positive labels</a:t>
            </a:r>
            <a:endParaRPr/>
          </a:p>
        </p:txBody>
      </p:sp>
      <p:sp>
        <p:nvSpPr>
          <p:cNvPr id="136" name="Google Shape;136;p25"/>
          <p:cNvSpPr txBox="1">
            <a:spLocks noGrp="1"/>
          </p:cNvSpPr>
          <p:nvPr>
            <p:ph type="body" idx="1"/>
          </p:nvPr>
        </p:nvSpPr>
        <p:spPr>
          <a:xfrm>
            <a:off x="3896125" y="908575"/>
            <a:ext cx="4936200" cy="1479390"/>
          </a:xfrm>
          <a:prstGeom prst="rect">
            <a:avLst/>
          </a:prstGeom>
        </p:spPr>
        <p:txBody>
          <a:bodyPr spcFirstLastPara="1" wrap="square" lIns="91425" tIns="91425" rIns="91425" bIns="91425" anchor="t" anchorCtr="0">
            <a:noAutofit/>
          </a:bodyPr>
          <a:lstStyle/>
          <a:p>
            <a:pPr marL="0" indent="0">
              <a:buNone/>
            </a:pPr>
            <a:r>
              <a:rPr lang="en" dirty="0"/>
              <a:t>The use of word today </a:t>
            </a:r>
            <a:r>
              <a:rPr lang="en-IN" dirty="0"/>
              <a:t>shows that most users are doing their tweets on the same day of their travel.</a:t>
            </a:r>
          </a:p>
          <a:p>
            <a:pPr marL="0" indent="0">
              <a:buNone/>
            </a:pPr>
            <a:endParaRPr lang="en-IN" dirty="0"/>
          </a:p>
          <a:p>
            <a:pPr marL="0" indent="0">
              <a:buNone/>
            </a:pPr>
            <a:endParaRPr lang="en-IN" dirty="0"/>
          </a:p>
        </p:txBody>
      </p:sp>
      <p:pic>
        <p:nvPicPr>
          <p:cNvPr id="137" name="Google Shape;137;p25"/>
          <p:cNvPicPr preferRelativeResize="0"/>
          <p:nvPr/>
        </p:nvPicPr>
        <p:blipFill>
          <a:blip r:embed="rId3">
            <a:alphaModFix/>
          </a:blip>
          <a:stretch>
            <a:fillRect/>
          </a:stretch>
        </p:blipFill>
        <p:spPr>
          <a:xfrm>
            <a:off x="0" y="0"/>
            <a:ext cx="389612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4188600" y="61600"/>
            <a:ext cx="4866300" cy="11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Word cloud of negative labels</a:t>
            </a:r>
            <a:endParaRPr dirty="0"/>
          </a:p>
        </p:txBody>
      </p:sp>
      <p:sp>
        <p:nvSpPr>
          <p:cNvPr id="143" name="Google Shape;143;p26"/>
          <p:cNvSpPr txBox="1">
            <a:spLocks noGrp="1"/>
          </p:cNvSpPr>
          <p:nvPr>
            <p:ph type="body" idx="1"/>
          </p:nvPr>
        </p:nvSpPr>
        <p:spPr>
          <a:xfrm>
            <a:off x="3886200" y="1228675"/>
            <a:ext cx="5168825" cy="3317925"/>
          </a:xfrm>
          <a:prstGeom prst="rect">
            <a:avLst/>
          </a:prstGeom>
        </p:spPr>
        <p:txBody>
          <a:bodyPr spcFirstLastPara="1" wrap="square" lIns="91425" tIns="91425" rIns="91425" bIns="91425" anchor="t" anchorCtr="0">
            <a:noAutofit/>
          </a:bodyPr>
          <a:lstStyle/>
          <a:p>
            <a:pPr lvl="0"/>
            <a:r>
              <a:rPr lang="en-IN" sz="1100" dirty="0"/>
              <a:t>Use of the word </a:t>
            </a:r>
            <a:r>
              <a:rPr lang="en-IN" sz="1100" b="1" i="1" dirty="0"/>
              <a:t>time </a:t>
            </a:r>
            <a:r>
              <a:rPr lang="en-IN" sz="1100" dirty="0"/>
              <a:t>is mostly seen in tweets which shows that the majority of negative tweets are for users who are complaining for a delayed flight or so.</a:t>
            </a:r>
          </a:p>
          <a:p>
            <a:pPr lvl="0"/>
            <a:endParaRPr lang="en-IN" sz="1100" dirty="0"/>
          </a:p>
          <a:p>
            <a:pPr lvl="0"/>
            <a:r>
              <a:rPr lang="en-IN" sz="1100" dirty="0"/>
              <a:t>The word thank can also be seen but logically word thank is a positive labelled word but presence of this word here signifies that some tweets are sarcasm based negatively labelled</a:t>
            </a:r>
          </a:p>
          <a:p>
            <a:pPr lvl="0"/>
            <a:endParaRPr lang="en-IN" sz="1100" dirty="0"/>
          </a:p>
          <a:p>
            <a:pPr lvl="0"/>
            <a:r>
              <a:rPr lang="en-IN" sz="1100" dirty="0"/>
              <a:t>Tweets are also frequently mentioning the word help that means the users are actually relying on the airline’s social media handle for solving their problems. This makes it clear that regardless of company providing a product/service they should be active on their social media handle, also as it provides interaction with their customers. </a:t>
            </a:r>
          </a:p>
          <a:p>
            <a:pPr marL="0" lvl="0" indent="0" algn="l" rtl="0">
              <a:spcBef>
                <a:spcPts val="0"/>
              </a:spcBef>
              <a:spcAft>
                <a:spcPts val="0"/>
              </a:spcAft>
              <a:buNone/>
            </a:pPr>
            <a:endParaRPr sz="1100" dirty="0"/>
          </a:p>
        </p:txBody>
      </p:sp>
      <p:pic>
        <p:nvPicPr>
          <p:cNvPr id="144" name="Google Shape;144;p26"/>
          <p:cNvPicPr preferRelativeResize="0"/>
          <p:nvPr/>
        </p:nvPicPr>
        <p:blipFill>
          <a:blip r:embed="rId3">
            <a:alphaModFix/>
          </a:blip>
          <a:stretch>
            <a:fillRect/>
          </a:stretch>
        </p:blipFill>
        <p:spPr>
          <a:xfrm>
            <a:off x="0" y="0"/>
            <a:ext cx="4188725" cy="5143500"/>
          </a:xfrm>
          <a:prstGeom prst="rect">
            <a:avLst/>
          </a:prstGeom>
          <a:ln>
            <a:noFill/>
          </a:ln>
          <a:effectLst>
            <a:softEdge rad="11250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Converting text to features:</a:t>
            </a:r>
            <a:endParaRPr/>
          </a:p>
        </p:txBody>
      </p:sp>
      <p:sp>
        <p:nvSpPr>
          <p:cNvPr id="157" name="Google Shape;157;p2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Techniques involved are:-</a:t>
            </a:r>
            <a:endParaRPr/>
          </a:p>
          <a:p>
            <a:pPr marL="457200" lvl="0" indent="-342900" algn="l" rtl="0">
              <a:lnSpc>
                <a:spcPct val="200000"/>
              </a:lnSpc>
              <a:spcBef>
                <a:spcPts val="1600"/>
              </a:spcBef>
              <a:spcAft>
                <a:spcPts val="0"/>
              </a:spcAft>
              <a:buSzPts val="1800"/>
              <a:buChar char="➢"/>
            </a:pPr>
            <a:r>
              <a:rPr lang="en"/>
              <a:t>TFIDF approach </a:t>
            </a:r>
            <a:endParaRPr/>
          </a:p>
          <a:p>
            <a:pPr marL="457200" lvl="0" indent="-342900" algn="l" rtl="0">
              <a:lnSpc>
                <a:spcPct val="200000"/>
              </a:lnSpc>
              <a:spcBef>
                <a:spcPts val="0"/>
              </a:spcBef>
              <a:spcAft>
                <a:spcPts val="0"/>
              </a:spcAft>
              <a:buSzPts val="1800"/>
              <a:buChar char="➢"/>
            </a:pPr>
            <a:r>
              <a:rPr lang="en"/>
              <a:t>Word2vec approach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of text using ML based Algorithms</a:t>
            </a:r>
            <a:endParaRPr/>
          </a:p>
          <a:p>
            <a:pPr marL="0" lvl="0" indent="0" algn="l" rtl="0">
              <a:spcBef>
                <a:spcPts val="0"/>
              </a:spcBef>
              <a:spcAft>
                <a:spcPts val="0"/>
              </a:spcAft>
              <a:buNone/>
            </a:pPr>
            <a:endParaRPr/>
          </a:p>
        </p:txBody>
      </p:sp>
      <p:sp>
        <p:nvSpPr>
          <p:cNvPr id="163" name="Google Shape;163;p2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The algorithms used are:</a:t>
            </a:r>
            <a:endParaRPr/>
          </a:p>
          <a:p>
            <a:pPr marL="457200" lvl="0" indent="-342900" algn="l" rtl="0">
              <a:lnSpc>
                <a:spcPct val="150000"/>
              </a:lnSpc>
              <a:spcBef>
                <a:spcPts val="1600"/>
              </a:spcBef>
              <a:spcAft>
                <a:spcPts val="0"/>
              </a:spcAft>
              <a:buSzPts val="1800"/>
              <a:buChar char="➢"/>
            </a:pPr>
            <a:r>
              <a:rPr lang="en"/>
              <a:t>Logistic regression classifier</a:t>
            </a:r>
            <a:endParaRPr/>
          </a:p>
          <a:p>
            <a:pPr marL="457200" lvl="0" indent="-342900" algn="l" rtl="0">
              <a:lnSpc>
                <a:spcPct val="150000"/>
              </a:lnSpc>
              <a:spcBef>
                <a:spcPts val="0"/>
              </a:spcBef>
              <a:spcAft>
                <a:spcPts val="0"/>
              </a:spcAft>
              <a:buSzPts val="1800"/>
              <a:buChar char="➢"/>
            </a:pPr>
            <a:r>
              <a:rPr lang="en"/>
              <a:t>Random Forest Classifier</a:t>
            </a:r>
            <a:endParaRPr/>
          </a:p>
          <a:p>
            <a:pPr marL="457200" lvl="0" indent="-342900" algn="l" rtl="0">
              <a:lnSpc>
                <a:spcPct val="150000"/>
              </a:lnSpc>
              <a:spcBef>
                <a:spcPts val="0"/>
              </a:spcBef>
              <a:spcAft>
                <a:spcPts val="0"/>
              </a:spcAft>
              <a:buSzPts val="1800"/>
              <a:buChar char="➢"/>
            </a:pPr>
            <a:r>
              <a:rPr lang="en"/>
              <a:t>Support Vector Machine</a:t>
            </a:r>
            <a:endParaRPr/>
          </a:p>
          <a:p>
            <a:pPr marL="457200" lvl="0" indent="-342900" algn="l" rtl="0">
              <a:lnSpc>
                <a:spcPct val="150000"/>
              </a:lnSpc>
              <a:spcBef>
                <a:spcPts val="0"/>
              </a:spcBef>
              <a:spcAft>
                <a:spcPts val="0"/>
              </a:spcAft>
              <a:buSzPts val="1800"/>
              <a:buChar char="➢"/>
            </a:pPr>
            <a:r>
              <a:rPr lang="en"/>
              <a:t>DecisionTreeClassifier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234725" y="262050"/>
            <a:ext cx="8520600" cy="801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a:t>Logistic regression classifier</a:t>
            </a:r>
            <a:endParaRPr/>
          </a:p>
        </p:txBody>
      </p:sp>
      <p:pic>
        <p:nvPicPr>
          <p:cNvPr id="170" name="Google Shape;170;p30"/>
          <p:cNvPicPr preferRelativeResize="0"/>
          <p:nvPr/>
        </p:nvPicPr>
        <p:blipFill>
          <a:blip r:embed="rId3">
            <a:alphaModFix/>
          </a:blip>
          <a:stretch>
            <a:fillRect/>
          </a:stretch>
        </p:blipFill>
        <p:spPr>
          <a:xfrm>
            <a:off x="311688" y="1531925"/>
            <a:ext cx="3990975" cy="2733675"/>
          </a:xfrm>
          <a:prstGeom prst="rect">
            <a:avLst/>
          </a:prstGeom>
          <a:noFill/>
          <a:ln>
            <a:noFill/>
          </a:ln>
        </p:spPr>
      </p:pic>
      <p:pic>
        <p:nvPicPr>
          <p:cNvPr id="171" name="Google Shape;171;p30"/>
          <p:cNvPicPr preferRelativeResize="0"/>
          <p:nvPr/>
        </p:nvPicPr>
        <p:blipFill>
          <a:blip r:embed="rId4">
            <a:alphaModFix/>
          </a:blip>
          <a:stretch>
            <a:fillRect/>
          </a:stretch>
        </p:blipFill>
        <p:spPr>
          <a:xfrm>
            <a:off x="4495025" y="1464024"/>
            <a:ext cx="4095750" cy="26188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2" name="Picture 1">
            <a:extLst>
              <a:ext uri="{FF2B5EF4-FFF2-40B4-BE49-F238E27FC236}">
                <a16:creationId xmlns:a16="http://schemas.microsoft.com/office/drawing/2014/main" id="{7F483111-A5D5-CF44-9D8A-6CCBE5656500}"/>
              </a:ext>
            </a:extLst>
          </p:cNvPr>
          <p:cNvPicPr>
            <a:picLocks noChangeAspect="1"/>
          </p:cNvPicPr>
          <p:nvPr/>
        </p:nvPicPr>
        <p:blipFill>
          <a:blip r:embed="rId3">
            <a:alphaModFix amt="20000"/>
          </a:blip>
          <a:stretch>
            <a:fillRect/>
          </a:stretch>
        </p:blipFill>
        <p:spPr>
          <a:xfrm>
            <a:off x="71437" y="0"/>
            <a:ext cx="9001125" cy="5143500"/>
          </a:xfrm>
          <a:prstGeom prst="rect">
            <a:avLst/>
          </a:prstGeom>
        </p:spPr>
      </p:pic>
      <p:sp>
        <p:nvSpPr>
          <p:cNvPr id="62" name="Google Shape;62;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project about?</a:t>
            </a:r>
            <a:endParaRPr/>
          </a:p>
        </p:txBody>
      </p:sp>
      <p:sp>
        <p:nvSpPr>
          <p:cNvPr id="63" name="Google Shape;63;p14"/>
          <p:cNvSpPr txBox="1">
            <a:spLocks noGrp="1"/>
          </p:cNvSpPr>
          <p:nvPr>
            <p:ph type="body" idx="1"/>
          </p:nvPr>
        </p:nvSpPr>
        <p:spPr>
          <a:xfrm>
            <a:off x="311700" y="1228675"/>
            <a:ext cx="8520600" cy="359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project addresses the problem of sentiment analysis in on the given dataset of users for US Airlines; that is classifying tweets according to the sentiment expressed in them: </a:t>
            </a:r>
            <a:endParaRPr dirty="0"/>
          </a:p>
          <a:p>
            <a:pPr marL="914400" lvl="1" indent="-317500" algn="l" rtl="0">
              <a:spcBef>
                <a:spcPts val="0"/>
              </a:spcBef>
              <a:spcAft>
                <a:spcPts val="0"/>
              </a:spcAft>
              <a:buSzPts val="1400"/>
              <a:buChar char="○"/>
            </a:pPr>
            <a:r>
              <a:rPr lang="en" dirty="0"/>
              <a:t>Positive</a:t>
            </a:r>
            <a:endParaRPr dirty="0"/>
          </a:p>
          <a:p>
            <a:pPr marL="914400" lvl="1" indent="-317500" algn="l" rtl="0">
              <a:spcBef>
                <a:spcPts val="0"/>
              </a:spcBef>
              <a:spcAft>
                <a:spcPts val="0"/>
              </a:spcAft>
              <a:buSzPts val="1400"/>
              <a:buChar char="○"/>
            </a:pPr>
            <a:r>
              <a:rPr lang="en" dirty="0"/>
              <a:t>Negative</a:t>
            </a:r>
            <a:endParaRPr dirty="0"/>
          </a:p>
          <a:p>
            <a:pPr marL="914400" lvl="1" indent="-317500" algn="l" rtl="0">
              <a:spcBef>
                <a:spcPts val="0"/>
              </a:spcBef>
              <a:spcAft>
                <a:spcPts val="0"/>
              </a:spcAft>
              <a:buSzPts val="1400"/>
              <a:buChar char="○"/>
            </a:pPr>
            <a:r>
              <a:rPr lang="en" dirty="0"/>
              <a:t>Neutral. </a:t>
            </a:r>
            <a:endParaRPr dirty="0"/>
          </a:p>
          <a:p>
            <a:pPr marL="457200" lvl="0" indent="-342900" algn="l" rtl="0">
              <a:spcBef>
                <a:spcPts val="0"/>
              </a:spcBef>
              <a:spcAft>
                <a:spcPts val="0"/>
              </a:spcAft>
              <a:buSzPts val="1800"/>
              <a:buChar char="➢"/>
            </a:pPr>
            <a:r>
              <a:rPr lang="en" dirty="0"/>
              <a:t>This project of </a:t>
            </a:r>
            <a:r>
              <a:rPr lang="en-IN" dirty="0"/>
              <a:t>analysing</a:t>
            </a:r>
            <a:r>
              <a:rPr lang="en" dirty="0"/>
              <a:t> sentiments of tweets comes under the domain of “Pattern Classification” ,“Data Mining” and “Natural Language Processing”.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 Classifier</a:t>
            </a:r>
            <a:endParaRPr/>
          </a:p>
        </p:txBody>
      </p:sp>
      <p:pic>
        <p:nvPicPr>
          <p:cNvPr id="178" name="Google Shape;178;p31"/>
          <p:cNvPicPr preferRelativeResize="0"/>
          <p:nvPr/>
        </p:nvPicPr>
        <p:blipFill>
          <a:blip r:embed="rId3">
            <a:alphaModFix/>
          </a:blip>
          <a:stretch>
            <a:fillRect/>
          </a:stretch>
        </p:blipFill>
        <p:spPr>
          <a:xfrm>
            <a:off x="311688" y="1228663"/>
            <a:ext cx="4314825" cy="2886075"/>
          </a:xfrm>
          <a:prstGeom prst="rect">
            <a:avLst/>
          </a:prstGeom>
          <a:noFill/>
          <a:ln>
            <a:noFill/>
          </a:ln>
        </p:spPr>
      </p:pic>
      <p:pic>
        <p:nvPicPr>
          <p:cNvPr id="179" name="Google Shape;179;p31"/>
          <p:cNvPicPr preferRelativeResize="0"/>
          <p:nvPr/>
        </p:nvPicPr>
        <p:blipFill>
          <a:blip r:embed="rId4">
            <a:alphaModFix/>
          </a:blip>
          <a:stretch>
            <a:fillRect/>
          </a:stretch>
        </p:blipFill>
        <p:spPr>
          <a:xfrm>
            <a:off x="4572000" y="1228675"/>
            <a:ext cx="4286250" cy="308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Support Vector Machine </a:t>
            </a:r>
            <a:endParaRPr/>
          </a:p>
        </p:txBody>
      </p:sp>
      <p:pic>
        <p:nvPicPr>
          <p:cNvPr id="186" name="Google Shape;186;p32"/>
          <p:cNvPicPr preferRelativeResize="0"/>
          <p:nvPr/>
        </p:nvPicPr>
        <p:blipFill>
          <a:blip r:embed="rId3">
            <a:alphaModFix/>
          </a:blip>
          <a:stretch>
            <a:fillRect/>
          </a:stretch>
        </p:blipFill>
        <p:spPr>
          <a:xfrm>
            <a:off x="311700" y="1228675"/>
            <a:ext cx="4133850" cy="3340200"/>
          </a:xfrm>
          <a:prstGeom prst="rect">
            <a:avLst/>
          </a:prstGeom>
          <a:noFill/>
          <a:ln>
            <a:noFill/>
          </a:ln>
        </p:spPr>
      </p:pic>
      <p:pic>
        <p:nvPicPr>
          <p:cNvPr id="187" name="Google Shape;187;p32"/>
          <p:cNvPicPr preferRelativeResize="0"/>
          <p:nvPr/>
        </p:nvPicPr>
        <p:blipFill>
          <a:blip r:embed="rId4">
            <a:alphaModFix/>
          </a:blip>
          <a:stretch>
            <a:fillRect/>
          </a:stretch>
        </p:blipFill>
        <p:spPr>
          <a:xfrm>
            <a:off x="4698450" y="1260475"/>
            <a:ext cx="4133850" cy="327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 Tree Classifier</a:t>
            </a:r>
            <a:endParaRPr dirty="0"/>
          </a:p>
        </p:txBody>
      </p:sp>
      <p:sp>
        <p:nvSpPr>
          <p:cNvPr id="193" name="Google Shape;193;p3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4" name="Google Shape;194;p33"/>
          <p:cNvPicPr preferRelativeResize="0"/>
          <p:nvPr/>
        </p:nvPicPr>
        <p:blipFill>
          <a:blip r:embed="rId3">
            <a:alphaModFix/>
          </a:blip>
          <a:stretch>
            <a:fillRect/>
          </a:stretch>
        </p:blipFill>
        <p:spPr>
          <a:xfrm>
            <a:off x="311700" y="1265225"/>
            <a:ext cx="4260300" cy="3267075"/>
          </a:xfrm>
          <a:prstGeom prst="rect">
            <a:avLst/>
          </a:prstGeom>
          <a:noFill/>
          <a:ln>
            <a:noFill/>
          </a:ln>
        </p:spPr>
      </p:pic>
      <p:pic>
        <p:nvPicPr>
          <p:cNvPr id="195" name="Google Shape;195;p33"/>
          <p:cNvPicPr preferRelativeResize="0"/>
          <p:nvPr/>
        </p:nvPicPr>
        <p:blipFill>
          <a:blip r:embed="rId4">
            <a:alphaModFix/>
          </a:blip>
          <a:stretch>
            <a:fillRect/>
          </a:stretch>
        </p:blipFill>
        <p:spPr>
          <a:xfrm>
            <a:off x="4476750" y="1265238"/>
            <a:ext cx="4667250" cy="3267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SentiWordNet</a:t>
            </a:r>
            <a:endParaRPr/>
          </a:p>
        </p:txBody>
      </p:sp>
      <p:sp>
        <p:nvSpPr>
          <p:cNvPr id="213" name="Google Shape;213;p3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IN this the sentences are tokenized and sent to </a:t>
            </a:r>
            <a:r>
              <a:rPr lang="en" sz="1600" dirty="0" err="1"/>
              <a:t>sentiwordnet</a:t>
            </a:r>
            <a:r>
              <a:rPr lang="en" sz="1600" dirty="0"/>
              <a:t> on word level and the positive and negative score were differenced and the final score was aggregated.</a:t>
            </a:r>
            <a:endParaRPr sz="1600" dirty="0"/>
          </a:p>
        </p:txBody>
      </p:sp>
      <p:pic>
        <p:nvPicPr>
          <p:cNvPr id="214" name="Google Shape;214;p36"/>
          <p:cNvPicPr preferRelativeResize="0"/>
          <p:nvPr/>
        </p:nvPicPr>
        <p:blipFill>
          <a:blip r:embed="rId3">
            <a:alphaModFix/>
          </a:blip>
          <a:stretch>
            <a:fillRect/>
          </a:stretch>
        </p:blipFill>
        <p:spPr>
          <a:xfrm>
            <a:off x="311700" y="2186750"/>
            <a:ext cx="4534496" cy="2463950"/>
          </a:xfrm>
          <a:prstGeom prst="rect">
            <a:avLst/>
          </a:prstGeom>
          <a:noFill/>
          <a:ln>
            <a:noFill/>
          </a:ln>
        </p:spPr>
      </p:pic>
      <p:pic>
        <p:nvPicPr>
          <p:cNvPr id="215" name="Google Shape;215;p36"/>
          <p:cNvPicPr preferRelativeResize="0"/>
          <p:nvPr/>
        </p:nvPicPr>
        <p:blipFill>
          <a:blip r:embed="rId4">
            <a:alphaModFix/>
          </a:blip>
          <a:stretch>
            <a:fillRect/>
          </a:stretch>
        </p:blipFill>
        <p:spPr>
          <a:xfrm>
            <a:off x="4846200" y="2248350"/>
            <a:ext cx="3971925" cy="2402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approaches</a:t>
            </a:r>
            <a:endParaRPr/>
          </a:p>
        </p:txBody>
      </p:sp>
      <p:sp>
        <p:nvSpPr>
          <p:cNvPr id="201" name="Google Shape;201;p3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various deep learning approaches used for sentiment classification are:</a:t>
            </a:r>
            <a:endParaRPr dirty="0"/>
          </a:p>
          <a:p>
            <a:pPr marL="457200" lvl="0" indent="-342900" algn="l" rtl="0">
              <a:spcBef>
                <a:spcPts val="1600"/>
              </a:spcBef>
              <a:spcAft>
                <a:spcPts val="0"/>
              </a:spcAft>
              <a:buSzPts val="1800"/>
              <a:buChar char="➢"/>
            </a:pPr>
            <a:r>
              <a:rPr lang="en" dirty="0"/>
              <a:t>RNN with LSTM </a:t>
            </a:r>
            <a:endParaRPr dirty="0"/>
          </a:p>
          <a:p>
            <a:pPr marL="457200" lvl="0" indent="-342900" algn="l" rtl="0">
              <a:spcBef>
                <a:spcPts val="0"/>
              </a:spcBef>
              <a:spcAft>
                <a:spcPts val="0"/>
              </a:spcAft>
              <a:buSzPts val="1800"/>
              <a:buChar char="➢"/>
            </a:pPr>
            <a:r>
              <a:rPr lang="en" dirty="0"/>
              <a:t>BERT</a:t>
            </a:r>
            <a:endParaRPr dirty="0"/>
          </a:p>
          <a:p>
            <a:pPr marL="914400" lvl="1" indent="-317500" algn="l" rtl="0">
              <a:spcBef>
                <a:spcPts val="0"/>
              </a:spcBef>
              <a:spcAft>
                <a:spcPts val="0"/>
              </a:spcAft>
              <a:buSzPts val="1400"/>
              <a:buChar char="○"/>
            </a:pPr>
            <a:r>
              <a:rPr lang="en" dirty="0"/>
              <a:t>Using KTRAIN with given database</a:t>
            </a:r>
            <a:endParaRPr dirty="0"/>
          </a:p>
          <a:p>
            <a:pPr marL="914400" lvl="1" indent="-317500" algn="l" rtl="0">
              <a:spcBef>
                <a:spcPts val="0"/>
              </a:spcBef>
              <a:spcAft>
                <a:spcPts val="0"/>
              </a:spcAft>
              <a:buSzPts val="1400"/>
              <a:buChar char="○"/>
            </a:pPr>
            <a:r>
              <a:rPr lang="en" dirty="0"/>
              <a:t>Using KTRAIN with data balancing </a:t>
            </a:r>
            <a:endParaRPr dirty="0"/>
          </a:p>
          <a:p>
            <a:pPr marL="914400" lvl="1" indent="-317500" algn="l" rtl="0">
              <a:spcBef>
                <a:spcPts val="0"/>
              </a:spcBef>
              <a:spcAft>
                <a:spcPts val="0"/>
              </a:spcAft>
              <a:buSzPts val="1400"/>
              <a:buChar char="○"/>
            </a:pPr>
            <a:r>
              <a:rPr lang="en" dirty="0"/>
              <a:t>Bert using </a:t>
            </a:r>
            <a:r>
              <a:rPr lang="en" dirty="0" err="1"/>
              <a:t>BertFTModel</a:t>
            </a:r>
            <a:r>
              <a:rPr lang="en" dirty="0"/>
              <a:t> from Bert Library</a:t>
            </a:r>
            <a:endParaRPr dirty="0"/>
          </a:p>
          <a:p>
            <a:pPr marL="0" lvl="0" indent="0" algn="l" rtl="0">
              <a:spcBef>
                <a:spcPts val="1600"/>
              </a:spcBef>
              <a:spcAft>
                <a:spcPts val="1600"/>
              </a:spcAft>
              <a:buNone/>
            </a:pPr>
            <a:r>
              <a:rPr lang="en" dirty="0"/>
              <a:t> </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RNN with LSTM </a:t>
            </a:r>
            <a:endParaRPr/>
          </a:p>
        </p:txBody>
      </p:sp>
      <p:sp>
        <p:nvSpPr>
          <p:cNvPr id="207" name="Google Shape;207;p35"/>
          <p:cNvSpPr txBox="1">
            <a:spLocks noGrp="1"/>
          </p:cNvSpPr>
          <p:nvPr>
            <p:ph type="body" idx="1"/>
          </p:nvPr>
        </p:nvSpPr>
        <p:spPr>
          <a:xfrm>
            <a:off x="311700" y="1228675"/>
            <a:ext cx="4641848" cy="2738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Steps involved in creating a deep learning model for text data are:</a:t>
            </a:r>
            <a:endParaRPr sz="1600" dirty="0"/>
          </a:p>
          <a:p>
            <a:pPr marL="457200" lvl="0" indent="-342900" algn="l" rtl="0">
              <a:spcBef>
                <a:spcPts val="1600"/>
              </a:spcBef>
              <a:spcAft>
                <a:spcPts val="0"/>
              </a:spcAft>
              <a:buSzPts val="1800"/>
              <a:buChar char="➢"/>
            </a:pPr>
            <a:r>
              <a:rPr lang="en" sz="1600" dirty="0"/>
              <a:t>One hot encoding the text</a:t>
            </a:r>
            <a:endParaRPr sz="1600" dirty="0"/>
          </a:p>
          <a:p>
            <a:pPr marL="457200" lvl="0" indent="-342900" algn="l" rtl="0">
              <a:spcBef>
                <a:spcPts val="0"/>
              </a:spcBef>
              <a:spcAft>
                <a:spcPts val="0"/>
              </a:spcAft>
              <a:buSzPts val="1800"/>
              <a:buChar char="➢"/>
            </a:pPr>
            <a:r>
              <a:rPr lang="en" sz="1600" dirty="0"/>
              <a:t>Embedding and padding the one hot representation of the text</a:t>
            </a:r>
            <a:endParaRPr sz="1600" dirty="0"/>
          </a:p>
          <a:p>
            <a:pPr marL="457200" lvl="0" indent="-342900" algn="l" rtl="0">
              <a:spcBef>
                <a:spcPts val="0"/>
              </a:spcBef>
              <a:spcAft>
                <a:spcPts val="0"/>
              </a:spcAft>
              <a:buSzPts val="1800"/>
              <a:buChar char="➢"/>
            </a:pPr>
            <a:r>
              <a:rPr lang="en" sz="1600" dirty="0"/>
              <a:t>Deploying the LSTM neural network using </a:t>
            </a:r>
            <a:r>
              <a:rPr lang="en-IN" sz="1600" dirty="0"/>
              <a:t>Bidirectional</a:t>
            </a:r>
            <a:r>
              <a:rPr lang="en" sz="1600" dirty="0"/>
              <a:t> Layer from </a:t>
            </a:r>
            <a:r>
              <a:rPr lang="en-IN" sz="1600" dirty="0"/>
              <a:t>TensorFlow</a:t>
            </a:r>
            <a:endParaRPr lang="en" sz="1600" dirty="0"/>
          </a:p>
        </p:txBody>
      </p:sp>
      <p:pic>
        <p:nvPicPr>
          <p:cNvPr id="3" name="Picture 2" descr="A screenshot of a cell phone&#10;&#10;Description automatically generated">
            <a:extLst>
              <a:ext uri="{FF2B5EF4-FFF2-40B4-BE49-F238E27FC236}">
                <a16:creationId xmlns:a16="http://schemas.microsoft.com/office/drawing/2014/main" id="{97A675BC-7F98-FF49-BEEF-8412F3F1E67F}"/>
              </a:ext>
            </a:extLst>
          </p:cNvPr>
          <p:cNvPicPr>
            <a:picLocks noChangeAspect="1"/>
          </p:cNvPicPr>
          <p:nvPr/>
        </p:nvPicPr>
        <p:blipFill>
          <a:blip r:embed="rId3"/>
          <a:stretch>
            <a:fillRect/>
          </a:stretch>
        </p:blipFill>
        <p:spPr>
          <a:xfrm>
            <a:off x="5356475" y="1389051"/>
            <a:ext cx="3475825" cy="161070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Bidirectional Encoder Representations from Transformers</a:t>
            </a:r>
            <a:endParaRPr/>
          </a:p>
        </p:txBody>
      </p:sp>
      <p:pic>
        <p:nvPicPr>
          <p:cNvPr id="221" name="Google Shape;221;p37"/>
          <p:cNvPicPr preferRelativeResize="0"/>
          <p:nvPr/>
        </p:nvPicPr>
        <p:blipFill>
          <a:blip r:embed="rId3">
            <a:alphaModFix/>
          </a:blip>
          <a:stretch>
            <a:fillRect/>
          </a:stretch>
        </p:blipFill>
        <p:spPr>
          <a:xfrm>
            <a:off x="686228" y="1661676"/>
            <a:ext cx="8045404" cy="32644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KTRAIN-Bert with given database</a:t>
            </a:r>
            <a:endParaRPr dirty="0"/>
          </a:p>
        </p:txBody>
      </p:sp>
      <p:sp>
        <p:nvSpPr>
          <p:cNvPr id="227" name="Google Shape;227;p38"/>
          <p:cNvSpPr txBox="1">
            <a:spLocks noGrp="1"/>
          </p:cNvSpPr>
          <p:nvPr>
            <p:ph type="body" idx="1"/>
          </p:nvPr>
        </p:nvSpPr>
        <p:spPr>
          <a:xfrm>
            <a:off x="6313875" y="2120150"/>
            <a:ext cx="2518500" cy="160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t>Loss vs learning rate</a:t>
            </a:r>
            <a:endParaRPr sz="2100" b="1"/>
          </a:p>
        </p:txBody>
      </p:sp>
      <p:pic>
        <p:nvPicPr>
          <p:cNvPr id="228" name="Google Shape;228;p38"/>
          <p:cNvPicPr preferRelativeResize="0"/>
          <p:nvPr/>
        </p:nvPicPr>
        <p:blipFill>
          <a:blip r:embed="rId3">
            <a:alphaModFix/>
          </a:blip>
          <a:stretch>
            <a:fillRect/>
          </a:stretch>
        </p:blipFill>
        <p:spPr>
          <a:xfrm>
            <a:off x="311700" y="1252550"/>
            <a:ext cx="6002175" cy="3340200"/>
          </a:xfrm>
          <a:prstGeom prst="rect">
            <a:avLst/>
          </a:prstGeom>
          <a:noFill/>
          <a:ln>
            <a:noFill/>
          </a:ln>
        </p:spPr>
      </p:pic>
      <p:sp>
        <p:nvSpPr>
          <p:cNvPr id="2" name="TextBox 1">
            <a:extLst>
              <a:ext uri="{FF2B5EF4-FFF2-40B4-BE49-F238E27FC236}">
                <a16:creationId xmlns:a16="http://schemas.microsoft.com/office/drawing/2014/main" id="{7D593BA8-3746-174D-BD88-2B59ABE95E22}"/>
              </a:ext>
            </a:extLst>
          </p:cNvPr>
          <p:cNvSpPr txBox="1"/>
          <p:nvPr/>
        </p:nvSpPr>
        <p:spPr>
          <a:xfrm>
            <a:off x="6715358" y="3571261"/>
            <a:ext cx="1715534" cy="307777"/>
          </a:xfrm>
          <a:prstGeom prst="rect">
            <a:avLst/>
          </a:prstGeom>
          <a:noFill/>
        </p:spPr>
        <p:txBody>
          <a:bodyPr wrap="none" rtlCol="0">
            <a:spAutoFit/>
          </a:bodyPr>
          <a:lstStyle/>
          <a:p>
            <a:r>
              <a:rPr lang="en-US" dirty="0">
                <a:highlight>
                  <a:srgbClr val="FFFF00"/>
                </a:highlight>
              </a:rPr>
              <a:t>Learning Rate 1e-5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KTRAIN-BERT with data balancing</a:t>
            </a:r>
            <a:endParaRPr dirty="0"/>
          </a:p>
        </p:txBody>
      </p:sp>
      <p:sp>
        <p:nvSpPr>
          <p:cNvPr id="234" name="Google Shape;234;p39"/>
          <p:cNvSpPr txBox="1">
            <a:spLocks noGrp="1"/>
          </p:cNvSpPr>
          <p:nvPr>
            <p:ph type="body" idx="1"/>
          </p:nvPr>
        </p:nvSpPr>
        <p:spPr>
          <a:xfrm>
            <a:off x="6510350" y="2214250"/>
            <a:ext cx="2322000" cy="120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t>Loss vs Learning rate</a:t>
            </a:r>
            <a:endParaRPr sz="2100" b="1"/>
          </a:p>
        </p:txBody>
      </p:sp>
      <p:pic>
        <p:nvPicPr>
          <p:cNvPr id="235" name="Google Shape;235;p39"/>
          <p:cNvPicPr preferRelativeResize="0"/>
          <p:nvPr/>
        </p:nvPicPr>
        <p:blipFill>
          <a:blip r:embed="rId3">
            <a:alphaModFix/>
          </a:blip>
          <a:stretch>
            <a:fillRect/>
          </a:stretch>
        </p:blipFill>
        <p:spPr>
          <a:xfrm>
            <a:off x="311700" y="1262075"/>
            <a:ext cx="6198650" cy="3340200"/>
          </a:xfrm>
          <a:prstGeom prst="rect">
            <a:avLst/>
          </a:prstGeom>
          <a:noFill/>
          <a:ln>
            <a:noFill/>
          </a:ln>
        </p:spPr>
      </p:pic>
      <p:sp>
        <p:nvSpPr>
          <p:cNvPr id="2" name="TextBox 1">
            <a:extLst>
              <a:ext uri="{FF2B5EF4-FFF2-40B4-BE49-F238E27FC236}">
                <a16:creationId xmlns:a16="http://schemas.microsoft.com/office/drawing/2014/main" id="{27681943-F72B-AE45-8809-7AE7EE708C95}"/>
              </a:ext>
            </a:extLst>
          </p:cNvPr>
          <p:cNvSpPr txBox="1"/>
          <p:nvPr/>
        </p:nvSpPr>
        <p:spPr>
          <a:xfrm>
            <a:off x="6739467" y="3801533"/>
            <a:ext cx="1864613" cy="307777"/>
          </a:xfrm>
          <a:prstGeom prst="rect">
            <a:avLst/>
          </a:prstGeom>
          <a:noFill/>
        </p:spPr>
        <p:txBody>
          <a:bodyPr wrap="none" rtlCol="0">
            <a:spAutoFit/>
          </a:bodyPr>
          <a:lstStyle/>
          <a:p>
            <a:r>
              <a:rPr lang="en-US" dirty="0"/>
              <a:t>Learning Rate – 1e-4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using BertFTModel from Bert Library </a:t>
            </a:r>
            <a:endParaRPr/>
          </a:p>
        </p:txBody>
      </p:sp>
      <p:sp>
        <p:nvSpPr>
          <p:cNvPr id="241" name="Google Shape;241;p4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Bidirectional Encoder Representations from Transformers (</a:t>
            </a:r>
            <a:r>
              <a:rPr lang="en-IN" b="1" dirty="0"/>
              <a:t>BERT</a:t>
            </a:r>
            <a:r>
              <a:rPr lang="en-IN" dirty="0"/>
              <a:t>) is a technique for NLP (Natural Language Processing) pre-training developed by </a:t>
            </a:r>
            <a:r>
              <a:rPr lang="en-IN" b="1" dirty="0"/>
              <a:t>Google</a:t>
            </a:r>
            <a:r>
              <a:rPr lang="en-IN" dirty="0"/>
              <a:t>. </a:t>
            </a:r>
            <a:r>
              <a:rPr lang="en-IN" b="1" dirty="0"/>
              <a:t>BERT</a:t>
            </a:r>
            <a:r>
              <a:rPr lang="en-IN" dirty="0"/>
              <a:t> was created and published in 2018 by Jacob Devlin and his colleagues from </a:t>
            </a:r>
            <a:r>
              <a:rPr lang="en-IN" b="1" dirty="0"/>
              <a:t>Google</a:t>
            </a:r>
            <a:r>
              <a:rPr lang="en-IN" dirty="0"/>
              <a:t>. </a:t>
            </a:r>
            <a:r>
              <a:rPr lang="en-IN" b="1" dirty="0"/>
              <a:t>Google</a:t>
            </a:r>
            <a:r>
              <a:rPr lang="en-IN" dirty="0"/>
              <a:t> is leveraging </a:t>
            </a:r>
            <a:r>
              <a:rPr lang="en-IN" b="1" dirty="0"/>
              <a:t>BERT</a:t>
            </a:r>
            <a:r>
              <a:rPr lang="en-IN" dirty="0"/>
              <a:t> to better understand user searches.</a:t>
            </a:r>
            <a:endParaRPr dirty="0"/>
          </a:p>
        </p:txBody>
      </p:sp>
      <p:pic>
        <p:nvPicPr>
          <p:cNvPr id="2" name="Picture 1">
            <a:extLst>
              <a:ext uri="{FF2B5EF4-FFF2-40B4-BE49-F238E27FC236}">
                <a16:creationId xmlns:a16="http://schemas.microsoft.com/office/drawing/2014/main" id="{D87116B0-64DF-B84B-9B3A-2700BCE77B56}"/>
              </a:ext>
            </a:extLst>
          </p:cNvPr>
          <p:cNvPicPr>
            <a:picLocks noChangeAspect="1"/>
          </p:cNvPicPr>
          <p:nvPr/>
        </p:nvPicPr>
        <p:blipFill>
          <a:blip r:embed="rId3"/>
          <a:stretch>
            <a:fillRect/>
          </a:stretch>
        </p:blipFill>
        <p:spPr>
          <a:xfrm>
            <a:off x="6604000" y="2644825"/>
            <a:ext cx="2540000" cy="2540000"/>
          </a:xfrm>
          <a:prstGeom prst="rect">
            <a:avLst/>
          </a:prstGeom>
          <a:effectLst>
            <a:outerShdw blurRad="50800" dist="50800" dir="5400000" algn="ctr" rotWithShape="0">
              <a:srgbClr val="000000">
                <a:alpha val="78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3" name="Picture 2">
            <a:extLst>
              <a:ext uri="{FF2B5EF4-FFF2-40B4-BE49-F238E27FC236}">
                <a16:creationId xmlns:a16="http://schemas.microsoft.com/office/drawing/2014/main" id="{42CB04DE-CBDA-6C49-B5CA-C409DD52BF58}"/>
              </a:ext>
            </a:extLst>
          </p:cNvPr>
          <p:cNvPicPr>
            <a:picLocks noChangeAspect="1"/>
          </p:cNvPicPr>
          <p:nvPr/>
        </p:nvPicPr>
        <p:blipFill>
          <a:blip r:embed="rId3">
            <a:alphaModFix amt="35000"/>
          </a:blip>
          <a:stretch>
            <a:fillRect/>
          </a:stretch>
        </p:blipFill>
        <p:spPr>
          <a:xfrm>
            <a:off x="165923" y="574625"/>
            <a:ext cx="3922378" cy="4026716"/>
          </a:xfrm>
          <a:prstGeom prst="rect">
            <a:avLst/>
          </a:prstGeom>
        </p:spPr>
      </p:pic>
      <p:sp>
        <p:nvSpPr>
          <p:cNvPr id="68" name="Google Shape;68;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is sentiment analysis ?</a:t>
            </a:r>
            <a:endParaRPr/>
          </a:p>
        </p:txBody>
      </p:sp>
      <p:sp>
        <p:nvSpPr>
          <p:cNvPr id="69" name="Google Shape;69;p1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dirty="0">
                <a:solidFill>
                  <a:srgbClr val="222222"/>
                </a:solidFill>
                <a:highlight>
                  <a:srgbClr val="FFFFFF"/>
                </a:highlight>
                <a:latin typeface="Arial"/>
                <a:ea typeface="Arial"/>
                <a:cs typeface="Arial"/>
                <a:sym typeface="Arial"/>
              </a:rPr>
              <a:t>Sentiment analysis is  a process of computationally identifying and categorizing opinions expressed in a piece of text, especially in order to determine whether the writer's attitude towards a particular topic, product, etc. is positive, negative, or neutral.</a:t>
            </a:r>
            <a:endParaRPr sz="2900" dirty="0"/>
          </a:p>
        </p:txBody>
      </p:sp>
      <p:pic>
        <p:nvPicPr>
          <p:cNvPr id="70" name="Google Shape;70;p15"/>
          <p:cNvPicPr preferRelativeResize="0"/>
          <p:nvPr/>
        </p:nvPicPr>
        <p:blipFill>
          <a:blip r:embed="rId4">
            <a:alphaModFix/>
          </a:blip>
          <a:stretch>
            <a:fillRect/>
          </a:stretch>
        </p:blipFill>
        <p:spPr>
          <a:xfrm>
            <a:off x="3942524" y="2906150"/>
            <a:ext cx="5201476" cy="2017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433A-2851-ED44-9872-E23C72E4BAEC}"/>
              </a:ext>
            </a:extLst>
          </p:cNvPr>
          <p:cNvSpPr>
            <a:spLocks noGrp="1"/>
          </p:cNvSpPr>
          <p:nvPr>
            <p:ph type="title"/>
          </p:nvPr>
        </p:nvSpPr>
        <p:spPr/>
        <p:txBody>
          <a:bodyPr/>
          <a:lstStyle/>
          <a:p>
            <a:r>
              <a:rPr lang="en-US" dirty="0"/>
              <a:t>Bert Library Output</a:t>
            </a:r>
          </a:p>
        </p:txBody>
      </p:sp>
      <p:pic>
        <p:nvPicPr>
          <p:cNvPr id="4" name="Picture 3">
            <a:extLst>
              <a:ext uri="{FF2B5EF4-FFF2-40B4-BE49-F238E27FC236}">
                <a16:creationId xmlns:a16="http://schemas.microsoft.com/office/drawing/2014/main" id="{1DBBB4A9-B55E-1341-B2B7-57E74D21B9C6}"/>
              </a:ext>
            </a:extLst>
          </p:cNvPr>
          <p:cNvPicPr>
            <a:picLocks noChangeAspect="1"/>
          </p:cNvPicPr>
          <p:nvPr/>
        </p:nvPicPr>
        <p:blipFill>
          <a:blip r:embed="rId2"/>
          <a:stretch>
            <a:fillRect/>
          </a:stretch>
        </p:blipFill>
        <p:spPr>
          <a:xfrm>
            <a:off x="182364" y="1184983"/>
            <a:ext cx="8649936" cy="3406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9753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Application </a:t>
            </a:r>
            <a:endParaRPr/>
          </a:p>
        </p:txBody>
      </p:sp>
      <p:sp>
        <p:nvSpPr>
          <p:cNvPr id="247" name="Google Shape;247;p41"/>
          <p:cNvSpPr txBox="1">
            <a:spLocks noGrp="1"/>
          </p:cNvSpPr>
          <p:nvPr>
            <p:ph type="body" idx="1"/>
          </p:nvPr>
        </p:nvSpPr>
        <p:spPr>
          <a:xfrm>
            <a:off x="311700" y="1228675"/>
            <a:ext cx="8520600" cy="3729900"/>
          </a:xfrm>
          <a:prstGeom prst="rect">
            <a:avLst/>
          </a:prstGeom>
        </p:spPr>
        <p:txBody>
          <a:bodyPr spcFirstLastPara="1" wrap="square" lIns="91425" tIns="91425" rIns="91425" bIns="91425" anchor="t" anchorCtr="0">
            <a:noAutofit/>
          </a:bodyPr>
          <a:lstStyle/>
          <a:p>
            <a:r>
              <a:rPr lang="en-US" sz="1400" dirty="0"/>
              <a:t>To access the tweets sentiment from the trained model Django framework was used to develop a frontend website.</a:t>
            </a:r>
            <a:endParaRPr lang="en-IN" sz="1400" dirty="0"/>
          </a:p>
          <a:p>
            <a:pPr lvl="0"/>
            <a:r>
              <a:rPr lang="en-US" sz="1400" dirty="0"/>
              <a:t>It delivered sentiments of tweets from the model</a:t>
            </a:r>
            <a:endParaRPr lang="en-IN" sz="1400" dirty="0"/>
          </a:p>
          <a:p>
            <a:pPr lvl="0"/>
            <a:r>
              <a:rPr lang="en-US" sz="1400" dirty="0"/>
              <a:t>Hashtags and possible entities were displayed</a:t>
            </a:r>
            <a:endParaRPr lang="en-IN" sz="1400" dirty="0"/>
          </a:p>
          <a:p>
            <a:pPr lvl="0"/>
            <a:r>
              <a:rPr lang="en-US" sz="1400" dirty="0"/>
              <a:t>To compare our predicted sentiment, a commercial sentiment predictor’s </a:t>
            </a:r>
            <a:r>
              <a:rPr lang="en-US" sz="1400" dirty="0" err="1"/>
              <a:t>api</a:t>
            </a:r>
            <a:r>
              <a:rPr lang="en-US" sz="1400" dirty="0"/>
              <a:t> was used</a:t>
            </a:r>
            <a:endParaRPr lang="en-IN" sz="1400" dirty="0"/>
          </a:p>
          <a:p>
            <a:pPr lvl="0"/>
            <a:r>
              <a:rPr lang="en-US" sz="1400" dirty="0"/>
              <a:t>Confidence for each sentiment from each model was displayed</a:t>
            </a:r>
            <a:endParaRPr lang="en-IN" sz="1400" dirty="0"/>
          </a:p>
          <a:p>
            <a:pPr lvl="0"/>
            <a:r>
              <a:rPr lang="en-US" sz="1400" dirty="0"/>
              <a:t>The framework was hosted on Google </a:t>
            </a:r>
            <a:r>
              <a:rPr lang="en-US" sz="1400" dirty="0" err="1"/>
              <a:t>Colab</a:t>
            </a:r>
            <a:r>
              <a:rPr lang="en-US" sz="1400" dirty="0"/>
              <a:t> with some tweaks and workarounds.</a:t>
            </a:r>
            <a:endParaRPr lang="en-IN" sz="1400" dirty="0"/>
          </a:p>
          <a:p>
            <a:pPr marL="914400" lvl="1" indent="-317500" algn="l" rtl="0">
              <a:spcBef>
                <a:spcPts val="0"/>
              </a:spcBef>
              <a:spcAft>
                <a:spcPts val="0"/>
              </a:spcAft>
              <a:buSzPts val="1400"/>
              <a:buChar char="○"/>
            </a:pPr>
            <a:r>
              <a:rPr lang="en" sz="1100" dirty="0"/>
              <a:t>The text entered</a:t>
            </a:r>
            <a:endParaRPr sz="1100" dirty="0"/>
          </a:p>
          <a:p>
            <a:pPr marL="914400" lvl="1" indent="-317500" algn="l" rtl="0">
              <a:spcBef>
                <a:spcPts val="0"/>
              </a:spcBef>
              <a:spcAft>
                <a:spcPts val="0"/>
              </a:spcAft>
              <a:buSzPts val="1400"/>
              <a:buChar char="○"/>
            </a:pPr>
            <a:r>
              <a:rPr lang="en" sz="1100" dirty="0"/>
              <a:t>Clean text</a:t>
            </a:r>
            <a:endParaRPr sz="1100" dirty="0"/>
          </a:p>
          <a:p>
            <a:pPr marL="914400" lvl="1" indent="-317500" algn="l" rtl="0">
              <a:spcBef>
                <a:spcPts val="0"/>
              </a:spcBef>
              <a:spcAft>
                <a:spcPts val="0"/>
              </a:spcAft>
              <a:buSzPts val="1400"/>
              <a:buChar char="○"/>
            </a:pPr>
            <a:r>
              <a:rPr lang="en" sz="1100" dirty="0"/>
              <a:t>Entities present in the tweet</a:t>
            </a:r>
            <a:endParaRPr sz="1100" dirty="0"/>
          </a:p>
          <a:p>
            <a:pPr marL="914400" lvl="1" indent="-317500" algn="l" rtl="0">
              <a:spcBef>
                <a:spcPts val="0"/>
              </a:spcBef>
              <a:spcAft>
                <a:spcPts val="0"/>
              </a:spcAft>
              <a:buSzPts val="1400"/>
              <a:buChar char="○"/>
            </a:pPr>
            <a:r>
              <a:rPr lang="en" sz="1100" dirty="0"/>
              <a:t>Screen name(twitter id name)</a:t>
            </a:r>
            <a:endParaRPr sz="1100" dirty="0"/>
          </a:p>
          <a:p>
            <a:pPr marL="914400" lvl="1" indent="-317500" algn="l" rtl="0">
              <a:spcBef>
                <a:spcPts val="0"/>
              </a:spcBef>
              <a:spcAft>
                <a:spcPts val="0"/>
              </a:spcAft>
              <a:buSzPts val="1400"/>
              <a:buChar char="○"/>
            </a:pPr>
            <a:r>
              <a:rPr lang="en" sz="1100" dirty="0"/>
              <a:t>Possible organization if any.</a:t>
            </a:r>
            <a:endParaRPr sz="1100" dirty="0"/>
          </a:p>
          <a:p>
            <a:pPr marL="914400" lvl="1" indent="-317500" algn="l" rtl="0">
              <a:spcBef>
                <a:spcPts val="0"/>
              </a:spcBef>
              <a:spcAft>
                <a:spcPts val="0"/>
              </a:spcAft>
              <a:buSzPts val="1400"/>
              <a:buChar char="○"/>
            </a:pPr>
            <a:r>
              <a:rPr lang="en" sz="1100" dirty="0"/>
              <a:t>Hashtags used</a:t>
            </a:r>
            <a:endParaRPr sz="1100" dirty="0"/>
          </a:p>
          <a:p>
            <a:pPr marL="914400" lvl="1" indent="-317500" algn="l" rtl="0">
              <a:spcBef>
                <a:spcPts val="0"/>
              </a:spcBef>
              <a:spcAft>
                <a:spcPts val="0"/>
              </a:spcAft>
              <a:buSzPts val="1400"/>
              <a:buChar char="○"/>
            </a:pPr>
            <a:r>
              <a:rPr lang="en" sz="1100" dirty="0"/>
              <a:t>Sentiment </a:t>
            </a:r>
            <a:endParaRPr sz="1100" dirty="0"/>
          </a:p>
          <a:p>
            <a:pPr marL="914400" lvl="1" indent="-317500" algn="l" rtl="0">
              <a:spcBef>
                <a:spcPts val="0"/>
              </a:spcBef>
              <a:spcAft>
                <a:spcPts val="0"/>
              </a:spcAft>
              <a:buSzPts val="1400"/>
              <a:buChar char="○"/>
            </a:pPr>
            <a:r>
              <a:rPr lang="en" sz="1100" dirty="0"/>
              <a:t>Confidence(of sentiment)</a:t>
            </a:r>
            <a:endParaRPr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88F4-3ACA-EF43-83EB-DA01956BAEE3}"/>
              </a:ext>
            </a:extLst>
          </p:cNvPr>
          <p:cNvSpPr>
            <a:spLocks noGrp="1"/>
          </p:cNvSpPr>
          <p:nvPr>
            <p:ph type="title"/>
          </p:nvPr>
        </p:nvSpPr>
        <p:spPr/>
        <p:txBody>
          <a:bodyPr/>
          <a:lstStyle/>
          <a:p>
            <a:r>
              <a:rPr lang="en-US" dirty="0"/>
              <a:t>API Backend</a:t>
            </a:r>
          </a:p>
        </p:txBody>
      </p:sp>
      <p:pic>
        <p:nvPicPr>
          <p:cNvPr id="4" name="Picture 3" descr="A screenshot of a cell phone&#10;&#10;Description automatically generated">
            <a:extLst>
              <a:ext uri="{FF2B5EF4-FFF2-40B4-BE49-F238E27FC236}">
                <a16:creationId xmlns:a16="http://schemas.microsoft.com/office/drawing/2014/main" id="{F5F68FC2-BE95-414E-84D9-BBF581EFB6F8}"/>
              </a:ext>
            </a:extLst>
          </p:cNvPr>
          <p:cNvPicPr/>
          <p:nvPr/>
        </p:nvPicPr>
        <p:blipFill>
          <a:blip r:embed="rId2"/>
          <a:stretch>
            <a:fillRect/>
          </a:stretch>
        </p:blipFill>
        <p:spPr>
          <a:xfrm>
            <a:off x="-29634" y="1093850"/>
            <a:ext cx="9203267" cy="4115330"/>
          </a:xfrm>
          <a:prstGeom prst="rect">
            <a:avLst/>
          </a:prstGeom>
        </p:spPr>
      </p:pic>
    </p:spTree>
    <p:extLst>
      <p:ext uri="{BB962C8B-B14F-4D97-AF65-F5344CB8AC3E}">
        <p14:creationId xmlns:p14="http://schemas.microsoft.com/office/powerpoint/2010/main" val="2078079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56B4-AFE2-FD4F-AC4A-4C7C36B479F6}"/>
              </a:ext>
            </a:extLst>
          </p:cNvPr>
          <p:cNvSpPr>
            <a:spLocks noGrp="1"/>
          </p:cNvSpPr>
          <p:nvPr>
            <p:ph type="title"/>
          </p:nvPr>
        </p:nvSpPr>
        <p:spPr/>
        <p:txBody>
          <a:bodyPr/>
          <a:lstStyle/>
          <a:p>
            <a:r>
              <a:rPr lang="en-US" dirty="0"/>
              <a:t>API Executed</a:t>
            </a:r>
          </a:p>
        </p:txBody>
      </p:sp>
      <p:sp>
        <p:nvSpPr>
          <p:cNvPr id="3" name="Text Placeholder 2">
            <a:extLst>
              <a:ext uri="{FF2B5EF4-FFF2-40B4-BE49-F238E27FC236}">
                <a16:creationId xmlns:a16="http://schemas.microsoft.com/office/drawing/2014/main" id="{B388E82F-CED2-3342-8294-26C19AB5A9DB}"/>
              </a:ext>
            </a:extLst>
          </p:cNvPr>
          <p:cNvSpPr>
            <a:spLocks noGrp="1"/>
          </p:cNvSpPr>
          <p:nvPr>
            <p:ph type="body" idx="1"/>
          </p:nvPr>
        </p:nvSpPr>
        <p:spPr/>
        <p:txBody>
          <a:bodyPr/>
          <a:lstStyle/>
          <a:p>
            <a:r>
              <a:rPr lang="en-US" sz="1200" b="1" dirty="0"/>
              <a:t>POST /</a:t>
            </a:r>
            <a:endParaRPr lang="en-IN" sz="1200" b="1" dirty="0"/>
          </a:p>
          <a:p>
            <a:r>
              <a:rPr lang="en-US" sz="1200" b="1" dirty="0"/>
              <a:t>Host: bf5bc189106e.ngrok.io/</a:t>
            </a:r>
            <a:endParaRPr lang="en-IN" sz="1200" b="1" dirty="0"/>
          </a:p>
          <a:p>
            <a:r>
              <a:rPr lang="en-US" sz="1200" b="1" dirty="0"/>
              <a:t>User-Agent: Mozilla/5.0 (Macintosh; Intel Mac OS X 10.6; rv:2.0b8) Gecko/20100101 Firefox/4.0b8</a:t>
            </a:r>
            <a:endParaRPr lang="en-IN" sz="1200" b="1" dirty="0"/>
          </a:p>
          <a:p>
            <a:r>
              <a:rPr lang="en-US" sz="1200" b="1" dirty="0"/>
              <a:t>Connection: Close</a:t>
            </a:r>
            <a:endParaRPr lang="en-IN" sz="1200" b="1" dirty="0"/>
          </a:p>
          <a:p>
            <a:r>
              <a:rPr lang="en-US" sz="1200" b="1" dirty="0"/>
              <a:t>Accept: */*</a:t>
            </a:r>
            <a:endParaRPr lang="en-IN" sz="1200" b="1" dirty="0"/>
          </a:p>
          <a:p>
            <a:r>
              <a:rPr lang="en-US" sz="1200" b="1" dirty="0"/>
              <a:t>Accept-Encoding: </a:t>
            </a:r>
            <a:r>
              <a:rPr lang="en-US" sz="1200" b="1" dirty="0" err="1"/>
              <a:t>gzip</a:t>
            </a:r>
            <a:r>
              <a:rPr lang="en-US" sz="1200" b="1" dirty="0"/>
              <a:t>/deflate</a:t>
            </a:r>
            <a:endParaRPr lang="en-IN" sz="1200" b="1" dirty="0"/>
          </a:p>
          <a:p>
            <a:r>
              <a:rPr lang="en-US" sz="1200" b="1" dirty="0"/>
              <a:t>Content-Type: xxx/www-form-</a:t>
            </a:r>
            <a:r>
              <a:rPr lang="en-US" sz="1200" b="1" dirty="0" err="1"/>
              <a:t>urlencoded</a:t>
            </a:r>
            <a:endParaRPr lang="en-IN" sz="1200" b="1" dirty="0"/>
          </a:p>
          <a:p>
            <a:r>
              <a:rPr lang="en-US" sz="1200" b="1" dirty="0"/>
              <a:t>Content-Length: 50</a:t>
            </a:r>
            <a:endParaRPr lang="en-IN" sz="1200" b="1" dirty="0"/>
          </a:p>
          <a:p>
            <a:r>
              <a:rPr lang="en-US" sz="1200" b="1" dirty="0"/>
              <a:t>DNT: 1</a:t>
            </a:r>
            <a:endParaRPr lang="en-IN" sz="1200" b="1" dirty="0"/>
          </a:p>
          <a:p>
            <a:r>
              <a:rPr lang="en-US" sz="1200" b="1" dirty="0"/>
              <a:t>Upgrade-Unsecure-Requests: 1</a:t>
            </a:r>
            <a:endParaRPr lang="en-IN" sz="1200" b="1" dirty="0"/>
          </a:p>
          <a:p>
            <a:r>
              <a:rPr lang="en-US" sz="1200" b="1" dirty="0"/>
              <a:t> </a:t>
            </a:r>
            <a:endParaRPr lang="en-IN" sz="1200" b="1" dirty="0"/>
          </a:p>
          <a:p>
            <a:r>
              <a:rPr lang="en-US" sz="1200" b="1" dirty="0"/>
              <a:t>text%3D%40VirginAmerica%20your%20services%20are%20good%26submit%3DSubmit</a:t>
            </a:r>
          </a:p>
        </p:txBody>
      </p:sp>
    </p:spTree>
    <p:extLst>
      <p:ext uri="{BB962C8B-B14F-4D97-AF65-F5344CB8AC3E}">
        <p14:creationId xmlns:p14="http://schemas.microsoft.com/office/powerpoint/2010/main" val="434960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0315A97-7B3E-4F4C-9442-9FC2E0C6F351}"/>
              </a:ext>
            </a:extLst>
          </p:cNvPr>
          <p:cNvPicPr>
            <a:picLocks noChangeAspect="1"/>
          </p:cNvPicPr>
          <p:nvPr/>
        </p:nvPicPr>
        <p:blipFill>
          <a:blip r:embed="rId3"/>
          <a:stretch>
            <a:fillRect/>
          </a:stretch>
        </p:blipFill>
        <p:spPr>
          <a:xfrm>
            <a:off x="0" y="12083"/>
            <a:ext cx="9144000" cy="511933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Sentiment </a:t>
            </a:r>
            <a:r>
              <a:rPr lang="en-US" dirty="0" err="1"/>
              <a:t>Analysed</a:t>
            </a:r>
            <a:r>
              <a:rPr lang="en-US" dirty="0"/>
              <a:t> </a:t>
            </a:r>
            <a:endParaRPr dirty="0"/>
          </a:p>
        </p:txBody>
      </p:sp>
      <p:pic>
        <p:nvPicPr>
          <p:cNvPr id="3" name="Picture 2" descr="A screenshot of a cell phone&#10;&#10;Description automatically generated">
            <a:extLst>
              <a:ext uri="{FF2B5EF4-FFF2-40B4-BE49-F238E27FC236}">
                <a16:creationId xmlns:a16="http://schemas.microsoft.com/office/drawing/2014/main" id="{230718C7-7E94-7249-A32E-683A8235B8AA}"/>
              </a:ext>
            </a:extLst>
          </p:cNvPr>
          <p:cNvPicPr>
            <a:picLocks noChangeAspect="1"/>
          </p:cNvPicPr>
          <p:nvPr/>
        </p:nvPicPr>
        <p:blipFill>
          <a:blip r:embed="rId3"/>
          <a:stretch>
            <a:fillRect/>
          </a:stretch>
        </p:blipFill>
        <p:spPr>
          <a:xfrm>
            <a:off x="76200" y="1035127"/>
            <a:ext cx="8991600" cy="4013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44"/>
          <p:cNvSpPr txBox="1">
            <a:spLocks noGrp="1"/>
          </p:cNvSpPr>
          <p:nvPr>
            <p:ph type="body" idx="1"/>
          </p:nvPr>
        </p:nvSpPr>
        <p:spPr>
          <a:xfrm>
            <a:off x="311700" y="1228675"/>
            <a:ext cx="3844664" cy="331007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t>Over the period of time given to this project,</a:t>
            </a:r>
            <a:br>
              <a:rPr lang="en" sz="1200" dirty="0"/>
            </a:br>
            <a:r>
              <a:rPr lang="en" sz="1200" dirty="0"/>
              <a:t>several algorithms and models were tried for getting the classification model.</a:t>
            </a:r>
          </a:p>
          <a:p>
            <a:pPr marL="0" indent="0">
              <a:spcAft>
                <a:spcPts val="1600"/>
              </a:spcAft>
              <a:buNone/>
            </a:pPr>
            <a:r>
              <a:rPr lang="en-IN" sz="1200" dirty="0"/>
              <a:t>Though Bert Model required more resources than an ordinary model but</a:t>
            </a:r>
            <a:r>
              <a:rPr lang="en" sz="1200" dirty="0"/>
              <a:t> at the end Bert Model from was found to be more precise.</a:t>
            </a:r>
          </a:p>
          <a:p>
            <a:r>
              <a:rPr lang="en-IN" sz="1200" dirty="0"/>
              <a:t>Bert Model outperformed </a:t>
            </a:r>
            <a:r>
              <a:rPr lang="en-IN" sz="1200" dirty="0" err="1"/>
              <a:t>Ktrain</a:t>
            </a:r>
            <a:r>
              <a:rPr lang="en-IN" sz="1200" dirty="0"/>
              <a:t> Bert with a substantial increase of 0.35 in accuracy score </a:t>
            </a:r>
          </a:p>
          <a:p>
            <a:endParaRPr lang="en-IN" sz="1200" dirty="0"/>
          </a:p>
          <a:p>
            <a:pPr marL="114300" indent="0">
              <a:buNone/>
            </a:pPr>
            <a:endParaRPr lang="en-IN" sz="1200" dirty="0"/>
          </a:p>
        </p:txBody>
      </p:sp>
      <p:pic>
        <p:nvPicPr>
          <p:cNvPr id="3" name="Picture 2">
            <a:extLst>
              <a:ext uri="{FF2B5EF4-FFF2-40B4-BE49-F238E27FC236}">
                <a16:creationId xmlns:a16="http://schemas.microsoft.com/office/drawing/2014/main" id="{26564C55-6B63-E542-9A03-E68D0A96D6F6}"/>
              </a:ext>
            </a:extLst>
          </p:cNvPr>
          <p:cNvPicPr>
            <a:picLocks noChangeAspect="1"/>
          </p:cNvPicPr>
          <p:nvPr/>
        </p:nvPicPr>
        <p:blipFill>
          <a:blip r:embed="rId3"/>
          <a:stretch>
            <a:fillRect/>
          </a:stretch>
        </p:blipFill>
        <p:spPr>
          <a:xfrm>
            <a:off x="4069745" y="1377694"/>
            <a:ext cx="5074255" cy="204302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392D273-43AE-9A4B-BE06-2B65D5FE4882}"/>
              </a:ext>
            </a:extLst>
          </p:cNvPr>
          <p:cNvPicPr>
            <a:picLocks noChangeAspect="1"/>
          </p:cNvPicPr>
          <p:nvPr/>
        </p:nvPicPr>
        <p:blipFill>
          <a:blip r:embed="rId4"/>
          <a:stretch>
            <a:fillRect/>
          </a:stretch>
        </p:blipFill>
        <p:spPr>
          <a:xfrm>
            <a:off x="417341" y="128015"/>
            <a:ext cx="1906385" cy="11914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6"/>
          <p:cNvSpPr txBox="1">
            <a:spLocks noGrp="1"/>
          </p:cNvSpPr>
          <p:nvPr>
            <p:ph type="title"/>
          </p:nvPr>
        </p:nvSpPr>
        <p:spPr>
          <a:xfrm>
            <a:off x="0" y="3726900"/>
            <a:ext cx="8520600" cy="14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700" dirty="0"/>
              <a:t>Thank you………..</a:t>
            </a:r>
            <a:endParaRPr sz="7700" dirty="0"/>
          </a:p>
        </p:txBody>
      </p:sp>
      <p:pic>
        <p:nvPicPr>
          <p:cNvPr id="2" name="Picture 1">
            <a:extLst>
              <a:ext uri="{FF2B5EF4-FFF2-40B4-BE49-F238E27FC236}">
                <a16:creationId xmlns:a16="http://schemas.microsoft.com/office/drawing/2014/main" id="{7EB60541-71A9-DE44-81DB-97FC28E9752E}"/>
              </a:ext>
            </a:extLst>
          </p:cNvPr>
          <p:cNvPicPr>
            <a:picLocks noChangeAspect="1"/>
          </p:cNvPicPr>
          <p:nvPr/>
        </p:nvPicPr>
        <p:blipFill>
          <a:blip r:embed="rId3"/>
          <a:stretch>
            <a:fillRect/>
          </a:stretch>
        </p:blipFill>
        <p:spPr>
          <a:xfrm>
            <a:off x="4555400" y="0"/>
            <a:ext cx="4588600" cy="5143500"/>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DE0D-5736-CB41-8AEE-B9F3368FEAE6}"/>
              </a:ext>
            </a:extLst>
          </p:cNvPr>
          <p:cNvSpPr>
            <a:spLocks noGrp="1"/>
          </p:cNvSpPr>
          <p:nvPr>
            <p:ph type="title"/>
          </p:nvPr>
        </p:nvSpPr>
        <p:spPr/>
        <p:txBody>
          <a:bodyPr/>
          <a:lstStyle/>
          <a:p>
            <a:r>
              <a:rPr lang="en-US" dirty="0"/>
              <a:t>Use Case</a:t>
            </a:r>
          </a:p>
        </p:txBody>
      </p:sp>
      <p:sp>
        <p:nvSpPr>
          <p:cNvPr id="3" name="Text Placeholder 2">
            <a:extLst>
              <a:ext uri="{FF2B5EF4-FFF2-40B4-BE49-F238E27FC236}">
                <a16:creationId xmlns:a16="http://schemas.microsoft.com/office/drawing/2014/main" id="{10AFF4E0-F1DF-1943-B02C-1DCEEFC16578}"/>
              </a:ext>
            </a:extLst>
          </p:cNvPr>
          <p:cNvSpPr>
            <a:spLocks noGrp="1"/>
          </p:cNvSpPr>
          <p:nvPr>
            <p:ph type="body" idx="1"/>
          </p:nvPr>
        </p:nvSpPr>
        <p:spPr/>
        <p:txBody>
          <a:bodyPr/>
          <a:lstStyle/>
          <a:p>
            <a:pPr marL="114300" indent="0">
              <a:buNone/>
            </a:pPr>
            <a:r>
              <a:rPr lang="en-IN" sz="1600" i="1" dirty="0"/>
              <a:t>The use case of sentiment analysis is large and has a broad scope. Here in this case the airlines could easily infer answers of various question from the sentiment of tweets. </a:t>
            </a:r>
          </a:p>
          <a:p>
            <a:pPr marL="114300" indent="0">
              <a:buNone/>
            </a:pPr>
            <a:endParaRPr lang="en-IN" sz="1600" dirty="0"/>
          </a:p>
          <a:p>
            <a:pPr>
              <a:buFont typeface="Wingdings" pitchFamily="2" charset="2"/>
              <a:buChar char="ü"/>
            </a:pPr>
            <a:r>
              <a:rPr lang="en-IN" sz="1600" dirty="0"/>
              <a:t>How the customers are feeling towards their brand? </a:t>
            </a:r>
          </a:p>
          <a:p>
            <a:pPr>
              <a:buFont typeface="Wingdings" pitchFamily="2" charset="2"/>
              <a:buChar char="ü"/>
            </a:pPr>
            <a:r>
              <a:rPr lang="en-IN" sz="1600" dirty="0"/>
              <a:t>What issues are the customers facing the most? </a:t>
            </a:r>
          </a:p>
          <a:p>
            <a:pPr>
              <a:buFont typeface="Wingdings" pitchFamily="2" charset="2"/>
              <a:buChar char="ü"/>
            </a:pPr>
            <a:r>
              <a:rPr lang="en-IN" sz="1600" dirty="0"/>
              <a:t>What are the average customer sentiments towards their brand? </a:t>
            </a:r>
          </a:p>
          <a:p>
            <a:pPr>
              <a:buFont typeface="Wingdings" pitchFamily="2" charset="2"/>
              <a:buChar char="ü"/>
            </a:pPr>
            <a:r>
              <a:rPr lang="en-IN" sz="1600" dirty="0"/>
              <a:t>Are the customers satisfied? </a:t>
            </a:r>
          </a:p>
          <a:p>
            <a:pPr>
              <a:buFont typeface="Wingdings" pitchFamily="2" charset="2"/>
              <a:buChar char="ü"/>
            </a:pPr>
            <a:r>
              <a:rPr lang="en-IN" sz="1600" dirty="0"/>
              <a:t>Which class of sentiment is covering their majority segment of </a:t>
            </a:r>
          </a:p>
          <a:p>
            <a:pPr>
              <a:buFont typeface="Wingdings" pitchFamily="2" charset="2"/>
              <a:buChar char="ü"/>
            </a:pPr>
            <a:r>
              <a:rPr lang="en-IN" sz="1600" dirty="0"/>
              <a:t>customer? </a:t>
            </a:r>
          </a:p>
          <a:p>
            <a:endParaRPr lang="en-US" sz="1600" dirty="0"/>
          </a:p>
        </p:txBody>
      </p:sp>
    </p:spTree>
    <p:extLst>
      <p:ext uri="{BB962C8B-B14F-4D97-AF65-F5344CB8AC3E}">
        <p14:creationId xmlns:p14="http://schemas.microsoft.com/office/powerpoint/2010/main" val="411294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process involved ?</a:t>
            </a:r>
            <a:endParaRPr/>
          </a:p>
          <a:p>
            <a:pPr marL="0" lvl="0" indent="0" algn="l" rtl="0">
              <a:spcBef>
                <a:spcPts val="0"/>
              </a:spcBef>
              <a:spcAft>
                <a:spcPts val="0"/>
              </a:spcAft>
              <a:buNone/>
            </a:pPr>
            <a:endParaRPr/>
          </a:p>
        </p:txBody>
      </p:sp>
      <p:sp>
        <p:nvSpPr>
          <p:cNvPr id="76" name="Google Shape;76;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process of designing a functional classifier for sentiment analysis can be broken down into five basic categories. They are as follows: </a:t>
            </a:r>
            <a:endParaRPr/>
          </a:p>
          <a:p>
            <a:pPr marL="457200" lvl="0" indent="-342900" algn="l" rtl="0">
              <a:spcBef>
                <a:spcPts val="1600"/>
              </a:spcBef>
              <a:spcAft>
                <a:spcPts val="0"/>
              </a:spcAft>
              <a:buSzPts val="1800"/>
              <a:buChar char="➢"/>
            </a:pPr>
            <a:r>
              <a:rPr lang="en"/>
              <a:t>Data Acquisition </a:t>
            </a:r>
            <a:endParaRPr/>
          </a:p>
          <a:p>
            <a:pPr marL="457200" lvl="0" indent="-342900" algn="l" rtl="0">
              <a:spcBef>
                <a:spcPts val="0"/>
              </a:spcBef>
              <a:spcAft>
                <a:spcPts val="0"/>
              </a:spcAft>
              <a:buSzPts val="1800"/>
              <a:buChar char="➢"/>
            </a:pPr>
            <a:r>
              <a:rPr lang="en"/>
              <a:t>Data Cleaning </a:t>
            </a:r>
            <a:endParaRPr/>
          </a:p>
          <a:p>
            <a:pPr marL="457200" lvl="0" indent="-342900" algn="l" rtl="0">
              <a:spcBef>
                <a:spcPts val="0"/>
              </a:spcBef>
              <a:spcAft>
                <a:spcPts val="0"/>
              </a:spcAft>
              <a:buSzPts val="1800"/>
              <a:buChar char="➢"/>
            </a:pPr>
            <a:r>
              <a:rPr lang="en"/>
              <a:t>Data Visualisation </a:t>
            </a:r>
            <a:endParaRPr/>
          </a:p>
          <a:p>
            <a:pPr marL="457200" lvl="0" indent="-342900" algn="l" rtl="0">
              <a:spcBef>
                <a:spcPts val="0"/>
              </a:spcBef>
              <a:spcAft>
                <a:spcPts val="0"/>
              </a:spcAft>
              <a:buSzPts val="1800"/>
              <a:buChar char="➢"/>
            </a:pPr>
            <a:r>
              <a:rPr lang="en"/>
              <a:t>Classification </a:t>
            </a:r>
            <a:endParaRPr/>
          </a:p>
          <a:p>
            <a:pPr marL="457200" lvl="0" indent="-342900" algn="l" rtl="0">
              <a:spcBef>
                <a:spcPts val="0"/>
              </a:spcBef>
              <a:spcAft>
                <a:spcPts val="0"/>
              </a:spcAft>
              <a:buSzPts val="1800"/>
              <a:buChar char="➢"/>
            </a:pPr>
            <a:r>
              <a:rPr lang="en"/>
              <a:t>Web Interface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292850"/>
            <a:ext cx="8520600" cy="801000"/>
          </a:xfrm>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en-IN" sz="3600" dirty="0"/>
              <a:t>Data Acquisition --&gt; Features Description</a:t>
            </a:r>
          </a:p>
        </p:txBody>
      </p:sp>
      <p:sp>
        <p:nvSpPr>
          <p:cNvPr id="82" name="Google Shape;82;p17"/>
          <p:cNvSpPr txBox="1">
            <a:spLocks noGrp="1"/>
          </p:cNvSpPr>
          <p:nvPr>
            <p:ph type="body" idx="1"/>
          </p:nvPr>
        </p:nvSpPr>
        <p:spPr>
          <a:xfrm>
            <a:off x="311700" y="1228675"/>
            <a:ext cx="3999900" cy="3340200"/>
          </a:xfrm>
        </p:spPr>
        <p:txBody>
          <a:bodyPr spcFirstLastPara="1" wrap="square" lIns="91425" tIns="91425" rIns="91425" bIns="91425" anchor="t" anchorCtr="0">
            <a:normAutofit/>
          </a:bodyPr>
          <a:lstStyle/>
          <a:p>
            <a:pPr marL="0" lvl="0" indent="0" rtl="0">
              <a:spcBef>
                <a:spcPts val="0"/>
              </a:spcBef>
              <a:spcAft>
                <a:spcPts val="0"/>
              </a:spcAft>
              <a:buNone/>
            </a:pPr>
            <a:r>
              <a:rPr lang="en-IN" dirty="0"/>
              <a:t>There are 8 Columns and 14640 Rows in the provided dataset. The columns are:</a:t>
            </a:r>
          </a:p>
          <a:p>
            <a:pPr marL="457200" lvl="0" indent="-342900" rtl="0">
              <a:spcBef>
                <a:spcPts val="1600"/>
              </a:spcBef>
              <a:spcAft>
                <a:spcPts val="0"/>
              </a:spcAft>
              <a:buSzPts val="1800"/>
              <a:buChar char="➢"/>
            </a:pPr>
            <a:r>
              <a:rPr lang="en-IN" dirty="0" err="1"/>
              <a:t>Tweet_id</a:t>
            </a:r>
            <a:endParaRPr lang="en-IN" dirty="0"/>
          </a:p>
          <a:p>
            <a:pPr marL="457200" lvl="0" indent="-342900" rtl="0">
              <a:spcBef>
                <a:spcPts val="0"/>
              </a:spcBef>
              <a:spcAft>
                <a:spcPts val="0"/>
              </a:spcAft>
              <a:buSzPts val="1800"/>
              <a:buChar char="➢"/>
            </a:pPr>
            <a:r>
              <a:rPr lang="en-IN" dirty="0" err="1"/>
              <a:t>Airline_sentiment</a:t>
            </a:r>
            <a:endParaRPr lang="en-IN" dirty="0"/>
          </a:p>
          <a:p>
            <a:pPr marL="457200" lvl="0" indent="-342900" rtl="0">
              <a:spcBef>
                <a:spcPts val="0"/>
              </a:spcBef>
              <a:spcAft>
                <a:spcPts val="0"/>
              </a:spcAft>
              <a:buSzPts val="1800"/>
              <a:buChar char="➢"/>
            </a:pPr>
            <a:r>
              <a:rPr lang="en-IN" dirty="0"/>
              <a:t>Name</a:t>
            </a:r>
          </a:p>
          <a:p>
            <a:pPr marL="457200" lvl="0" indent="-342900" rtl="0">
              <a:spcBef>
                <a:spcPts val="0"/>
              </a:spcBef>
              <a:spcAft>
                <a:spcPts val="0"/>
              </a:spcAft>
              <a:buSzPts val="1800"/>
              <a:buChar char="➢"/>
            </a:pPr>
            <a:r>
              <a:rPr lang="en-IN" dirty="0"/>
              <a:t>Text</a:t>
            </a:r>
          </a:p>
          <a:p>
            <a:pPr marL="457200" lvl="0" indent="-342900" rtl="0">
              <a:spcBef>
                <a:spcPts val="0"/>
              </a:spcBef>
              <a:spcAft>
                <a:spcPts val="0"/>
              </a:spcAft>
              <a:buSzPts val="1800"/>
              <a:buChar char="➢"/>
            </a:pPr>
            <a:r>
              <a:rPr lang="en-IN" dirty="0" err="1"/>
              <a:t>Tweet_coord</a:t>
            </a:r>
            <a:endParaRPr lang="en-IN" dirty="0"/>
          </a:p>
          <a:p>
            <a:pPr marL="457200" lvl="0" indent="-342900" rtl="0">
              <a:spcBef>
                <a:spcPts val="0"/>
              </a:spcBef>
              <a:spcAft>
                <a:spcPts val="0"/>
              </a:spcAft>
              <a:buSzPts val="1800"/>
              <a:buChar char="➢"/>
            </a:pPr>
            <a:r>
              <a:rPr lang="en-IN" dirty="0" err="1"/>
              <a:t>Tweet_created</a:t>
            </a:r>
            <a:endParaRPr lang="en-IN" dirty="0"/>
          </a:p>
          <a:p>
            <a:pPr marL="457200" lvl="0" indent="-342900" rtl="0">
              <a:spcBef>
                <a:spcPts val="0"/>
              </a:spcBef>
              <a:spcAft>
                <a:spcPts val="0"/>
              </a:spcAft>
              <a:buSzPts val="1800"/>
              <a:buChar char="➢"/>
            </a:pPr>
            <a:r>
              <a:rPr lang="en-IN" dirty="0" err="1"/>
              <a:t>tweet_location</a:t>
            </a:r>
            <a:r>
              <a:rPr lang="en-IN" dirty="0"/>
              <a:t> </a:t>
            </a:r>
          </a:p>
          <a:p>
            <a:pPr marL="457200" lvl="0" indent="-342900" rtl="0">
              <a:spcBef>
                <a:spcPts val="0"/>
              </a:spcBef>
              <a:spcAft>
                <a:spcPts val="0"/>
              </a:spcAft>
              <a:buSzPts val="1800"/>
              <a:buChar char="➢"/>
            </a:pPr>
            <a:r>
              <a:rPr lang="en-IN" dirty="0" err="1"/>
              <a:t>user_timezone</a:t>
            </a:r>
            <a:endParaRPr lang="en-IN" dirty="0"/>
          </a:p>
        </p:txBody>
      </p:sp>
      <p:pic>
        <p:nvPicPr>
          <p:cNvPr id="2" name="Picture 1">
            <a:extLst>
              <a:ext uri="{FF2B5EF4-FFF2-40B4-BE49-F238E27FC236}">
                <a16:creationId xmlns:a16="http://schemas.microsoft.com/office/drawing/2014/main" id="{1249937F-994A-424C-BDDF-26DE83D31AC7}"/>
              </a:ext>
            </a:extLst>
          </p:cNvPr>
          <p:cNvPicPr>
            <a:picLocks noChangeAspect="1"/>
          </p:cNvPicPr>
          <p:nvPr/>
        </p:nvPicPr>
        <p:blipFill>
          <a:blip r:embed="rId3"/>
          <a:stretch>
            <a:fillRect/>
          </a:stretch>
        </p:blipFill>
        <p:spPr>
          <a:xfrm>
            <a:off x="3615390" y="1656902"/>
            <a:ext cx="5460875" cy="248374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Feature Engineering --&gt; Data Cleaning</a:t>
            </a:r>
          </a:p>
        </p:txBody>
      </p:sp>
      <p:sp>
        <p:nvSpPr>
          <p:cNvPr id="88" name="Google Shape;88;p18"/>
          <p:cNvSpPr txBox="1">
            <a:spLocks noGrp="1"/>
          </p:cNvSpPr>
          <p:nvPr>
            <p:ph type="body" idx="1"/>
          </p:nvPr>
        </p:nvSpPr>
        <p:spPr>
          <a:xfrm>
            <a:off x="311700" y="1228674"/>
            <a:ext cx="8400500" cy="31231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Cleaning the text column leaving only relevant information.</a:t>
            </a:r>
          </a:p>
          <a:p>
            <a:pPr marL="457200" lvl="0" indent="-342900" algn="l" rtl="0">
              <a:spcBef>
                <a:spcPts val="1600"/>
              </a:spcBef>
              <a:spcAft>
                <a:spcPts val="0"/>
              </a:spcAft>
              <a:buSzPts val="1800"/>
              <a:buChar char="➢"/>
            </a:pPr>
            <a:r>
              <a:rPr lang="en-IN" dirty="0"/>
              <a:t>Removal of URLs and user references (identified by tokens “http” and “@”) </a:t>
            </a:r>
          </a:p>
          <a:p>
            <a:pPr marL="457200" lvl="0" indent="-342900" algn="l" rtl="0">
              <a:spcBef>
                <a:spcPts val="0"/>
              </a:spcBef>
              <a:spcAft>
                <a:spcPts val="0"/>
              </a:spcAft>
              <a:buSzPts val="1800"/>
              <a:buChar char="➢"/>
            </a:pPr>
            <a:r>
              <a:rPr lang="en-IN" dirty="0"/>
              <a:t>Removal of Punctuation marks and digits/numerals</a:t>
            </a:r>
          </a:p>
          <a:p>
            <a:pPr marL="457200" lvl="0" indent="-342900" algn="l" rtl="0">
              <a:spcBef>
                <a:spcPts val="0"/>
              </a:spcBef>
              <a:spcAft>
                <a:spcPts val="0"/>
              </a:spcAft>
              <a:buSzPts val="1800"/>
              <a:buChar char="➢"/>
            </a:pPr>
            <a:r>
              <a:rPr lang="en-IN" dirty="0"/>
              <a:t>Lowercase Conversion of text.</a:t>
            </a:r>
          </a:p>
          <a:p>
            <a:pPr marL="457200" lvl="0" indent="-342900" algn="l" rtl="0">
              <a:spcBef>
                <a:spcPts val="0"/>
              </a:spcBef>
              <a:spcAft>
                <a:spcPts val="0"/>
              </a:spcAft>
              <a:buSzPts val="1800"/>
              <a:buChar char="➢"/>
            </a:pPr>
            <a:r>
              <a:rPr lang="en-IN" dirty="0"/>
              <a:t>Conversion of emojis to text.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2620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Various NLP techniques applied</a:t>
            </a:r>
            <a:endParaRPr/>
          </a:p>
        </p:txBody>
      </p:sp>
      <p:sp>
        <p:nvSpPr>
          <p:cNvPr id="94" name="Google Shape;94;p1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 cleaning the text the </a:t>
            </a:r>
            <a:r>
              <a:rPr lang="en" dirty="0" err="1"/>
              <a:t>Nlp</a:t>
            </a:r>
            <a:r>
              <a:rPr lang="en" dirty="0"/>
              <a:t> techniques applied are:</a:t>
            </a:r>
            <a:endParaRPr dirty="0"/>
          </a:p>
          <a:p>
            <a:pPr marL="457200" lvl="0" indent="-342900" algn="l" rtl="0">
              <a:lnSpc>
                <a:spcPct val="200000"/>
              </a:lnSpc>
              <a:spcBef>
                <a:spcPts val="1600"/>
              </a:spcBef>
              <a:spcAft>
                <a:spcPts val="0"/>
              </a:spcAft>
              <a:buSzPts val="1800"/>
              <a:buAutoNum type="alphaUcPeriod"/>
            </a:pPr>
            <a:r>
              <a:rPr lang="en" dirty="0"/>
              <a:t>Tokenization</a:t>
            </a:r>
            <a:endParaRPr dirty="0"/>
          </a:p>
          <a:p>
            <a:pPr marL="457200" lvl="0" indent="-342900" algn="l" rtl="0">
              <a:lnSpc>
                <a:spcPct val="200000"/>
              </a:lnSpc>
              <a:spcBef>
                <a:spcPts val="0"/>
              </a:spcBef>
              <a:spcAft>
                <a:spcPts val="0"/>
              </a:spcAft>
              <a:buSzPts val="1800"/>
              <a:buAutoNum type="alphaUcPeriod"/>
            </a:pPr>
            <a:r>
              <a:rPr lang="en" dirty="0"/>
              <a:t>Stop-words removal</a:t>
            </a:r>
            <a:endParaRPr dirty="0"/>
          </a:p>
          <a:p>
            <a:pPr marL="457200" lvl="0" indent="-342900" algn="l" rtl="0">
              <a:lnSpc>
                <a:spcPct val="200000"/>
              </a:lnSpc>
              <a:spcBef>
                <a:spcPts val="0"/>
              </a:spcBef>
              <a:spcAft>
                <a:spcPts val="0"/>
              </a:spcAft>
              <a:buSzPts val="1800"/>
              <a:buAutoNum type="alphaUcPeriod"/>
            </a:pPr>
            <a:r>
              <a:rPr lang="en" dirty="0"/>
              <a:t>Lemmatization</a:t>
            </a:r>
            <a:endParaRPr dirty="0"/>
          </a:p>
          <a:p>
            <a:pPr marL="457200" lvl="0" indent="-342900" algn="l" rtl="0">
              <a:lnSpc>
                <a:spcPct val="200000"/>
              </a:lnSpc>
              <a:spcBef>
                <a:spcPts val="0"/>
              </a:spcBef>
              <a:spcAft>
                <a:spcPts val="0"/>
              </a:spcAft>
              <a:buSzPts val="1800"/>
              <a:buAutoNum type="alphaUcPeriod"/>
            </a:pPr>
            <a:r>
              <a:rPr lang="en" dirty="0"/>
              <a:t>Parts-of-Speech Tagging</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summation to data cleaning</a:t>
            </a:r>
            <a:endParaRPr/>
          </a:p>
        </p:txBody>
      </p:sp>
      <p:sp>
        <p:nvSpPr>
          <p:cNvPr id="100" name="Google Shape;100;p20"/>
          <p:cNvSpPr txBox="1">
            <a:spLocks noGrp="1"/>
          </p:cNvSpPr>
          <p:nvPr>
            <p:ph type="body" idx="1"/>
          </p:nvPr>
        </p:nvSpPr>
        <p:spPr>
          <a:xfrm>
            <a:off x="311700" y="1228675"/>
            <a:ext cx="8520600" cy="417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So the data cleaning was performed in below given order: </a:t>
            </a:r>
            <a:endParaRPr/>
          </a:p>
          <a:p>
            <a:pPr marL="457200" lvl="0" indent="-342900" algn="l" rtl="0">
              <a:lnSpc>
                <a:spcPct val="100000"/>
              </a:lnSpc>
              <a:spcBef>
                <a:spcPts val="1600"/>
              </a:spcBef>
              <a:spcAft>
                <a:spcPts val="0"/>
              </a:spcAft>
              <a:buSzPts val="1800"/>
              <a:buChar char="➢"/>
            </a:pPr>
            <a:r>
              <a:rPr lang="en"/>
              <a:t>tweet_id and tweet_coord column was dropped o Text column was converted to lowercase </a:t>
            </a:r>
            <a:endParaRPr/>
          </a:p>
          <a:p>
            <a:pPr marL="457200" lvl="0" indent="-342900" algn="l" rtl="0">
              <a:lnSpc>
                <a:spcPct val="100000"/>
              </a:lnSpc>
              <a:spcBef>
                <a:spcPts val="0"/>
              </a:spcBef>
              <a:spcAft>
                <a:spcPts val="0"/>
              </a:spcAft>
              <a:buSzPts val="1800"/>
              <a:buChar char="➢"/>
            </a:pPr>
            <a:r>
              <a:rPr lang="en"/>
              <a:t>Removal of HTML and URLs from text </a:t>
            </a:r>
            <a:endParaRPr/>
          </a:p>
          <a:p>
            <a:pPr marL="457200" lvl="0" indent="-342900" algn="l" rtl="0">
              <a:lnSpc>
                <a:spcPct val="100000"/>
              </a:lnSpc>
              <a:spcBef>
                <a:spcPts val="0"/>
              </a:spcBef>
              <a:spcAft>
                <a:spcPts val="0"/>
              </a:spcAft>
              <a:buSzPts val="1800"/>
              <a:buChar char="➢"/>
            </a:pPr>
            <a:r>
              <a:rPr lang="en"/>
              <a:t>@Entities were separated from text and allocated to a new column</a:t>
            </a:r>
            <a:endParaRPr/>
          </a:p>
          <a:p>
            <a:pPr marL="457200" lvl="0" indent="-342900" algn="l" rtl="0">
              <a:lnSpc>
                <a:spcPct val="100000"/>
              </a:lnSpc>
              <a:spcBef>
                <a:spcPts val="0"/>
              </a:spcBef>
              <a:spcAft>
                <a:spcPts val="0"/>
              </a:spcAft>
              <a:buSzPts val="1800"/>
              <a:buChar char="➢"/>
            </a:pPr>
            <a:r>
              <a:rPr lang="en"/>
              <a:t>#Hashtags were converted to normal text and were also allotted to another column for future analysis of trends</a:t>
            </a:r>
            <a:endParaRPr/>
          </a:p>
          <a:p>
            <a:pPr marL="457200" lvl="0" indent="-342900" algn="l" rtl="0">
              <a:lnSpc>
                <a:spcPct val="100000"/>
              </a:lnSpc>
              <a:spcBef>
                <a:spcPts val="0"/>
              </a:spcBef>
              <a:spcAft>
                <a:spcPts val="0"/>
              </a:spcAft>
              <a:buSzPts val="1800"/>
              <a:buChar char="➢"/>
            </a:pPr>
            <a:r>
              <a:rPr lang="en"/>
              <a:t>Deconstruction of Text and Emoticons were converted to equivalent emoticon text as they enhanced the value of text. </a:t>
            </a:r>
            <a:endParaRPr/>
          </a:p>
          <a:p>
            <a:pPr marL="457200" lvl="0" indent="-342900" algn="l" rtl="0">
              <a:lnSpc>
                <a:spcPct val="100000"/>
              </a:lnSpc>
              <a:spcBef>
                <a:spcPts val="0"/>
              </a:spcBef>
              <a:spcAft>
                <a:spcPts val="0"/>
              </a:spcAft>
              <a:buSzPts val="1800"/>
              <a:buChar char="➢"/>
            </a:pPr>
            <a:r>
              <a:rPr lang="en"/>
              <a:t>Punctuation and StopWords Removal</a:t>
            </a:r>
            <a:endParaRPr/>
          </a:p>
          <a:p>
            <a:pPr marL="457200" lvl="0" indent="-342900" algn="l" rtl="0">
              <a:lnSpc>
                <a:spcPct val="100000"/>
              </a:lnSpc>
              <a:spcBef>
                <a:spcPts val="0"/>
              </a:spcBef>
              <a:spcAft>
                <a:spcPts val="0"/>
              </a:spcAft>
              <a:buSzPts val="1800"/>
              <a:buChar char="➢"/>
            </a:pPr>
            <a:r>
              <a:rPr lang="en"/>
              <a:t>Tokenization and Lemmatization</a:t>
            </a:r>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1220</Words>
  <Application>Microsoft Macintosh PowerPoint</Application>
  <PresentationFormat>On-screen Show (16:9)</PresentationFormat>
  <Paragraphs>148</Paragraphs>
  <Slides>37</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Amatic SC</vt:lpstr>
      <vt:lpstr>Source Code Pro</vt:lpstr>
      <vt:lpstr>Arial</vt:lpstr>
      <vt:lpstr>Wingdings</vt:lpstr>
      <vt:lpstr>Beach Day</vt:lpstr>
      <vt:lpstr>GROUP-1: Twitter sentiment analysis</vt:lpstr>
      <vt:lpstr>WHAt is the project about?</vt:lpstr>
      <vt:lpstr>So what is sentiment analysis ?</vt:lpstr>
      <vt:lpstr>Use Case</vt:lpstr>
      <vt:lpstr>What are the process involved ? </vt:lpstr>
      <vt:lpstr>Data Acquisition --&gt; Features Description</vt:lpstr>
      <vt:lpstr>Feature Engineering --&gt; Data Cleaning</vt:lpstr>
      <vt:lpstr>Various NLP techniques applied</vt:lpstr>
      <vt:lpstr>IN summation to data cleaning</vt:lpstr>
      <vt:lpstr>Clean And processed Dataframe</vt:lpstr>
      <vt:lpstr>Exploratory Data Analysis</vt:lpstr>
      <vt:lpstr>PowerPoint Presentation</vt:lpstr>
      <vt:lpstr>PowerPoint Presentation</vt:lpstr>
      <vt:lpstr>Word cloud </vt:lpstr>
      <vt:lpstr>Word cloud of positive labels</vt:lpstr>
      <vt:lpstr>Word cloud of negative labels</vt:lpstr>
      <vt:lpstr>Converting text to features:</vt:lpstr>
      <vt:lpstr>Classification of text using ML based Algorithms </vt:lpstr>
      <vt:lpstr>Logistic regression classifier</vt:lpstr>
      <vt:lpstr>Random Forest Classifier</vt:lpstr>
      <vt:lpstr>Support Vector Machine </vt:lpstr>
      <vt:lpstr>Decision Tree Classifier</vt:lpstr>
      <vt:lpstr>SentiWordNet</vt:lpstr>
      <vt:lpstr>Deep Learning approaches</vt:lpstr>
      <vt:lpstr>RNN with LSTM </vt:lpstr>
      <vt:lpstr>BERT- Bidirectional Encoder Representations from Transformers</vt:lpstr>
      <vt:lpstr>Using KTRAIN-Bert with given database</vt:lpstr>
      <vt:lpstr>Using KTRAIN-BERT with data balancing</vt:lpstr>
      <vt:lpstr>Bert using BertFTModel from Bert Library </vt:lpstr>
      <vt:lpstr>Bert Library Output</vt:lpstr>
      <vt:lpstr>Web Application </vt:lpstr>
      <vt:lpstr>API Backend</vt:lpstr>
      <vt:lpstr>API Executed</vt:lpstr>
      <vt:lpstr>PowerPoint Presentation</vt:lpstr>
      <vt:lpstr>Sentiment Analysed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GROUP-1: Twitter sentiment analysis</dc:title>
  <dc:creator>Tolbert, Franklin</dc:creator>
  <cp:lastModifiedBy>Tolbert, Franklin</cp:lastModifiedBy>
  <cp:revision>15</cp:revision>
  <dcterms:created xsi:type="dcterms:W3CDTF">2020-07-17T13:19:16Z</dcterms:created>
  <dcterms:modified xsi:type="dcterms:W3CDTF">2020-07-19T09:23:56Z</dcterms:modified>
</cp:coreProperties>
</file>